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2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4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0" y="6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E42A3D5-9E27-49F7-9DB5-57C5AFDAE2B5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2C4EF336-1FDC-4123-9C55-407E5F57FCCD}">
      <dgm:prSet/>
      <dgm:spPr/>
      <dgm:t>
        <a:bodyPr/>
        <a:lstStyle/>
        <a:p>
          <a:r>
            <a:rPr lang="en-US"/>
            <a:t>The CTA is an expansion of the anti-money laundering laws</a:t>
          </a:r>
        </a:p>
      </dgm:t>
    </dgm:pt>
    <dgm:pt modelId="{27B7D47F-0910-471A-9399-9BE8508D48C1}" type="parTrans" cxnId="{76E31010-292E-4A90-AFA5-A2A4173A25A6}">
      <dgm:prSet/>
      <dgm:spPr/>
      <dgm:t>
        <a:bodyPr/>
        <a:lstStyle/>
        <a:p>
          <a:endParaRPr lang="en-US"/>
        </a:p>
      </dgm:t>
    </dgm:pt>
    <dgm:pt modelId="{965C198B-AF32-4E51-9560-4F5BB7E9819D}" type="sibTrans" cxnId="{76E31010-292E-4A90-AFA5-A2A4173A25A6}">
      <dgm:prSet/>
      <dgm:spPr/>
      <dgm:t>
        <a:bodyPr/>
        <a:lstStyle/>
        <a:p>
          <a:endParaRPr lang="en-US"/>
        </a:p>
      </dgm:t>
    </dgm:pt>
    <dgm:pt modelId="{010E0C25-742D-4B6D-BE54-766E303754DD}">
      <dgm:prSet/>
      <dgm:spPr/>
      <dgm:t>
        <a:bodyPr/>
        <a:lstStyle/>
        <a:p>
          <a:r>
            <a:rPr lang="en-US"/>
            <a:t>Help prevent and combat money laundering, terrorist financing, corruption, fraud, and other illicit acts</a:t>
          </a:r>
        </a:p>
      </dgm:t>
    </dgm:pt>
    <dgm:pt modelId="{71F35391-73D7-4807-B217-1A91CF202204}" type="parTrans" cxnId="{C7D3756A-C728-4B08-8A7A-713A6EC218F9}">
      <dgm:prSet/>
      <dgm:spPr/>
      <dgm:t>
        <a:bodyPr/>
        <a:lstStyle/>
        <a:p>
          <a:endParaRPr lang="en-US"/>
        </a:p>
      </dgm:t>
    </dgm:pt>
    <dgm:pt modelId="{A72A4B6E-FB86-4C82-84C0-51336A66527D}" type="sibTrans" cxnId="{C7D3756A-C728-4B08-8A7A-713A6EC218F9}">
      <dgm:prSet/>
      <dgm:spPr/>
      <dgm:t>
        <a:bodyPr/>
        <a:lstStyle/>
        <a:p>
          <a:endParaRPr lang="en-US"/>
        </a:p>
      </dgm:t>
    </dgm:pt>
    <dgm:pt modelId="{99C3A21A-BBD7-41EA-B0A7-E9E50E25D0AD}">
      <dgm:prSet/>
      <dgm:spPr/>
      <dgm:t>
        <a:bodyPr/>
        <a:lstStyle/>
        <a:p>
          <a:r>
            <a:rPr lang="en-US"/>
            <a:t>Affects all entitles required to register with a State Secretary of State with some exceptions</a:t>
          </a:r>
        </a:p>
      </dgm:t>
    </dgm:pt>
    <dgm:pt modelId="{3F65F1A6-684F-4AD3-8290-2DD9CCA1522B}" type="parTrans" cxnId="{C180A8D8-68EA-4187-8EEC-01093F8E4199}">
      <dgm:prSet/>
      <dgm:spPr/>
      <dgm:t>
        <a:bodyPr/>
        <a:lstStyle/>
        <a:p>
          <a:endParaRPr lang="en-US"/>
        </a:p>
      </dgm:t>
    </dgm:pt>
    <dgm:pt modelId="{73F01217-C4FC-4FA9-A7E5-9F9A4033FFF0}" type="sibTrans" cxnId="{C180A8D8-68EA-4187-8EEC-01093F8E4199}">
      <dgm:prSet/>
      <dgm:spPr/>
      <dgm:t>
        <a:bodyPr/>
        <a:lstStyle/>
        <a:p>
          <a:endParaRPr lang="en-US"/>
        </a:p>
      </dgm:t>
    </dgm:pt>
    <dgm:pt modelId="{5DE34FAF-D3AE-4577-9C3B-53D602419FFF}">
      <dgm:prSet/>
      <dgm:spPr/>
      <dgm:t>
        <a:bodyPr/>
        <a:lstStyle/>
        <a:p>
          <a:r>
            <a:rPr lang="en-US"/>
            <a:t>ALL Corporate, LLCs PLLCs, or otherwise created by filing a document with the SOS Office</a:t>
          </a:r>
        </a:p>
      </dgm:t>
    </dgm:pt>
    <dgm:pt modelId="{55151119-3170-48D5-8F23-E35AA1F52FD9}" type="parTrans" cxnId="{5F4B24A3-6A98-4CB7-97CB-7EADDE0C3BF2}">
      <dgm:prSet/>
      <dgm:spPr/>
      <dgm:t>
        <a:bodyPr/>
        <a:lstStyle/>
        <a:p>
          <a:endParaRPr lang="en-US"/>
        </a:p>
      </dgm:t>
    </dgm:pt>
    <dgm:pt modelId="{4B96B818-0E57-44D7-B7F4-1AC7D3114C00}" type="sibTrans" cxnId="{5F4B24A3-6A98-4CB7-97CB-7EADDE0C3BF2}">
      <dgm:prSet/>
      <dgm:spPr/>
      <dgm:t>
        <a:bodyPr/>
        <a:lstStyle/>
        <a:p>
          <a:endParaRPr lang="en-US"/>
        </a:p>
      </dgm:t>
    </dgm:pt>
    <dgm:pt modelId="{6BA29A6B-F7A2-4619-9D50-E08122C4FBE7}">
      <dgm:prSet/>
      <dgm:spPr/>
      <dgm:t>
        <a:bodyPr/>
        <a:lstStyle/>
        <a:p>
          <a:r>
            <a:rPr lang="en-US"/>
            <a:t>All Foreign and Domestic Companies</a:t>
          </a:r>
        </a:p>
      </dgm:t>
    </dgm:pt>
    <dgm:pt modelId="{8F215FA5-721B-4452-88B5-86D185EB47BB}" type="parTrans" cxnId="{B08C0EED-602E-4F9D-9925-D6DE8C68354C}">
      <dgm:prSet/>
      <dgm:spPr/>
      <dgm:t>
        <a:bodyPr/>
        <a:lstStyle/>
        <a:p>
          <a:endParaRPr lang="en-US"/>
        </a:p>
      </dgm:t>
    </dgm:pt>
    <dgm:pt modelId="{BF8C3354-5C9B-457E-BFEB-9D8FC5488EC4}" type="sibTrans" cxnId="{B08C0EED-602E-4F9D-9925-D6DE8C68354C}">
      <dgm:prSet/>
      <dgm:spPr/>
      <dgm:t>
        <a:bodyPr/>
        <a:lstStyle/>
        <a:p>
          <a:endParaRPr lang="en-US"/>
        </a:p>
      </dgm:t>
    </dgm:pt>
    <dgm:pt modelId="{BE08A21E-AB50-4EBE-BA07-3FFAA3E30747}" type="pres">
      <dgm:prSet presAssocID="{8E42A3D5-9E27-49F7-9DB5-57C5AFDAE2B5}" presName="vert0" presStyleCnt="0">
        <dgm:presLayoutVars>
          <dgm:dir/>
          <dgm:animOne val="branch"/>
          <dgm:animLvl val="lvl"/>
        </dgm:presLayoutVars>
      </dgm:prSet>
      <dgm:spPr/>
    </dgm:pt>
    <dgm:pt modelId="{1B37493D-65F0-436E-AEEF-7B478290D285}" type="pres">
      <dgm:prSet presAssocID="{2C4EF336-1FDC-4123-9C55-407E5F57FCCD}" presName="thickLine" presStyleLbl="alignNode1" presStyleIdx="0" presStyleCnt="5"/>
      <dgm:spPr/>
    </dgm:pt>
    <dgm:pt modelId="{946181E4-6251-4970-A790-3E480F5B9205}" type="pres">
      <dgm:prSet presAssocID="{2C4EF336-1FDC-4123-9C55-407E5F57FCCD}" presName="horz1" presStyleCnt="0"/>
      <dgm:spPr/>
    </dgm:pt>
    <dgm:pt modelId="{F36C3315-1EB5-4061-97FC-AB4D2E63975E}" type="pres">
      <dgm:prSet presAssocID="{2C4EF336-1FDC-4123-9C55-407E5F57FCCD}" presName="tx1" presStyleLbl="revTx" presStyleIdx="0" presStyleCnt="5"/>
      <dgm:spPr/>
    </dgm:pt>
    <dgm:pt modelId="{955005A9-F0D9-47BB-A393-B45519FEB2DF}" type="pres">
      <dgm:prSet presAssocID="{2C4EF336-1FDC-4123-9C55-407E5F57FCCD}" presName="vert1" presStyleCnt="0"/>
      <dgm:spPr/>
    </dgm:pt>
    <dgm:pt modelId="{0670AAAE-4D55-4771-B6A3-D3AE06413455}" type="pres">
      <dgm:prSet presAssocID="{010E0C25-742D-4B6D-BE54-766E303754DD}" presName="thickLine" presStyleLbl="alignNode1" presStyleIdx="1" presStyleCnt="5"/>
      <dgm:spPr/>
    </dgm:pt>
    <dgm:pt modelId="{246C7497-8846-4922-8678-A5733D083205}" type="pres">
      <dgm:prSet presAssocID="{010E0C25-742D-4B6D-BE54-766E303754DD}" presName="horz1" presStyleCnt="0"/>
      <dgm:spPr/>
    </dgm:pt>
    <dgm:pt modelId="{0062016E-A650-49BD-8649-07895F5B5F7A}" type="pres">
      <dgm:prSet presAssocID="{010E0C25-742D-4B6D-BE54-766E303754DD}" presName="tx1" presStyleLbl="revTx" presStyleIdx="1" presStyleCnt="5"/>
      <dgm:spPr/>
    </dgm:pt>
    <dgm:pt modelId="{13D28DA9-2B6B-482C-88BC-0E64BD0EFBF1}" type="pres">
      <dgm:prSet presAssocID="{010E0C25-742D-4B6D-BE54-766E303754DD}" presName="vert1" presStyleCnt="0"/>
      <dgm:spPr/>
    </dgm:pt>
    <dgm:pt modelId="{236340B8-969A-4F4F-BCF4-77B81867E41D}" type="pres">
      <dgm:prSet presAssocID="{99C3A21A-BBD7-41EA-B0A7-E9E50E25D0AD}" presName="thickLine" presStyleLbl="alignNode1" presStyleIdx="2" presStyleCnt="5"/>
      <dgm:spPr/>
    </dgm:pt>
    <dgm:pt modelId="{F339F90E-52A9-4288-898A-999044A6B4EA}" type="pres">
      <dgm:prSet presAssocID="{99C3A21A-BBD7-41EA-B0A7-E9E50E25D0AD}" presName="horz1" presStyleCnt="0"/>
      <dgm:spPr/>
    </dgm:pt>
    <dgm:pt modelId="{CC5DD0DE-804D-413D-92D2-A0F3ACE6D075}" type="pres">
      <dgm:prSet presAssocID="{99C3A21A-BBD7-41EA-B0A7-E9E50E25D0AD}" presName="tx1" presStyleLbl="revTx" presStyleIdx="2" presStyleCnt="5"/>
      <dgm:spPr/>
    </dgm:pt>
    <dgm:pt modelId="{42FA5839-259E-4AAF-900A-FA941F6DE711}" type="pres">
      <dgm:prSet presAssocID="{99C3A21A-BBD7-41EA-B0A7-E9E50E25D0AD}" presName="vert1" presStyleCnt="0"/>
      <dgm:spPr/>
    </dgm:pt>
    <dgm:pt modelId="{463ED787-734D-4D6E-B34C-225DB78B03B8}" type="pres">
      <dgm:prSet presAssocID="{5DE34FAF-D3AE-4577-9C3B-53D602419FFF}" presName="thickLine" presStyleLbl="alignNode1" presStyleIdx="3" presStyleCnt="5"/>
      <dgm:spPr/>
    </dgm:pt>
    <dgm:pt modelId="{42ECF717-D8A3-4FED-8C23-C255A1921A51}" type="pres">
      <dgm:prSet presAssocID="{5DE34FAF-D3AE-4577-9C3B-53D602419FFF}" presName="horz1" presStyleCnt="0"/>
      <dgm:spPr/>
    </dgm:pt>
    <dgm:pt modelId="{07BC7DCA-9190-462C-83B8-B35E71DB5A25}" type="pres">
      <dgm:prSet presAssocID="{5DE34FAF-D3AE-4577-9C3B-53D602419FFF}" presName="tx1" presStyleLbl="revTx" presStyleIdx="3" presStyleCnt="5"/>
      <dgm:spPr/>
    </dgm:pt>
    <dgm:pt modelId="{0D80B5AF-A5EB-44BD-8E56-5C3E8B7B0856}" type="pres">
      <dgm:prSet presAssocID="{5DE34FAF-D3AE-4577-9C3B-53D602419FFF}" presName="vert1" presStyleCnt="0"/>
      <dgm:spPr/>
    </dgm:pt>
    <dgm:pt modelId="{B487D9F2-71BD-449E-8011-91170EBB8AED}" type="pres">
      <dgm:prSet presAssocID="{6BA29A6B-F7A2-4619-9D50-E08122C4FBE7}" presName="thickLine" presStyleLbl="alignNode1" presStyleIdx="4" presStyleCnt="5"/>
      <dgm:spPr/>
    </dgm:pt>
    <dgm:pt modelId="{3C25067A-3914-4C62-AF91-C92AB4AAE3B5}" type="pres">
      <dgm:prSet presAssocID="{6BA29A6B-F7A2-4619-9D50-E08122C4FBE7}" presName="horz1" presStyleCnt="0"/>
      <dgm:spPr/>
    </dgm:pt>
    <dgm:pt modelId="{20EB8E26-7267-4F53-B954-3ACEE49C130F}" type="pres">
      <dgm:prSet presAssocID="{6BA29A6B-F7A2-4619-9D50-E08122C4FBE7}" presName="tx1" presStyleLbl="revTx" presStyleIdx="4" presStyleCnt="5"/>
      <dgm:spPr/>
    </dgm:pt>
    <dgm:pt modelId="{F02DA4EA-FCE0-4891-A7C7-10122CAA2346}" type="pres">
      <dgm:prSet presAssocID="{6BA29A6B-F7A2-4619-9D50-E08122C4FBE7}" presName="vert1" presStyleCnt="0"/>
      <dgm:spPr/>
    </dgm:pt>
  </dgm:ptLst>
  <dgm:cxnLst>
    <dgm:cxn modelId="{956D7E0B-E8C6-49F9-BBCC-209970AA716F}" type="presOf" srcId="{5DE34FAF-D3AE-4577-9C3B-53D602419FFF}" destId="{07BC7DCA-9190-462C-83B8-B35E71DB5A25}" srcOrd="0" destOrd="0" presId="urn:microsoft.com/office/officeart/2008/layout/LinedList"/>
    <dgm:cxn modelId="{76E31010-292E-4A90-AFA5-A2A4173A25A6}" srcId="{8E42A3D5-9E27-49F7-9DB5-57C5AFDAE2B5}" destId="{2C4EF336-1FDC-4123-9C55-407E5F57FCCD}" srcOrd="0" destOrd="0" parTransId="{27B7D47F-0910-471A-9399-9BE8508D48C1}" sibTransId="{965C198B-AF32-4E51-9560-4F5BB7E9819D}"/>
    <dgm:cxn modelId="{81335B19-C163-4683-86A5-F238C3219C56}" type="presOf" srcId="{6BA29A6B-F7A2-4619-9D50-E08122C4FBE7}" destId="{20EB8E26-7267-4F53-B954-3ACEE49C130F}" srcOrd="0" destOrd="0" presId="urn:microsoft.com/office/officeart/2008/layout/LinedList"/>
    <dgm:cxn modelId="{768F8F2C-F1AF-48C5-9DAC-5309CCA926CF}" type="presOf" srcId="{99C3A21A-BBD7-41EA-B0A7-E9E50E25D0AD}" destId="{CC5DD0DE-804D-413D-92D2-A0F3ACE6D075}" srcOrd="0" destOrd="0" presId="urn:microsoft.com/office/officeart/2008/layout/LinedList"/>
    <dgm:cxn modelId="{C7D3756A-C728-4B08-8A7A-713A6EC218F9}" srcId="{8E42A3D5-9E27-49F7-9DB5-57C5AFDAE2B5}" destId="{010E0C25-742D-4B6D-BE54-766E303754DD}" srcOrd="1" destOrd="0" parTransId="{71F35391-73D7-4807-B217-1A91CF202204}" sibTransId="{A72A4B6E-FB86-4C82-84C0-51336A66527D}"/>
    <dgm:cxn modelId="{DA08C073-AFB1-4EDF-821D-83E252073790}" type="presOf" srcId="{010E0C25-742D-4B6D-BE54-766E303754DD}" destId="{0062016E-A650-49BD-8649-07895F5B5F7A}" srcOrd="0" destOrd="0" presId="urn:microsoft.com/office/officeart/2008/layout/LinedList"/>
    <dgm:cxn modelId="{5F4B24A3-6A98-4CB7-97CB-7EADDE0C3BF2}" srcId="{8E42A3D5-9E27-49F7-9DB5-57C5AFDAE2B5}" destId="{5DE34FAF-D3AE-4577-9C3B-53D602419FFF}" srcOrd="3" destOrd="0" parTransId="{55151119-3170-48D5-8F23-E35AA1F52FD9}" sibTransId="{4B96B818-0E57-44D7-B7F4-1AC7D3114C00}"/>
    <dgm:cxn modelId="{66CE83D1-98F6-4A3B-B325-BF4BCEEF6582}" type="presOf" srcId="{2C4EF336-1FDC-4123-9C55-407E5F57FCCD}" destId="{F36C3315-1EB5-4061-97FC-AB4D2E63975E}" srcOrd="0" destOrd="0" presId="urn:microsoft.com/office/officeart/2008/layout/LinedList"/>
    <dgm:cxn modelId="{C180A8D8-68EA-4187-8EEC-01093F8E4199}" srcId="{8E42A3D5-9E27-49F7-9DB5-57C5AFDAE2B5}" destId="{99C3A21A-BBD7-41EA-B0A7-E9E50E25D0AD}" srcOrd="2" destOrd="0" parTransId="{3F65F1A6-684F-4AD3-8290-2DD9CCA1522B}" sibTransId="{73F01217-C4FC-4FA9-A7E5-9F9A4033FFF0}"/>
    <dgm:cxn modelId="{A1F895DE-EF79-4946-B4DF-DBAE1C9FDBDB}" type="presOf" srcId="{8E42A3D5-9E27-49F7-9DB5-57C5AFDAE2B5}" destId="{BE08A21E-AB50-4EBE-BA07-3FFAA3E30747}" srcOrd="0" destOrd="0" presId="urn:microsoft.com/office/officeart/2008/layout/LinedList"/>
    <dgm:cxn modelId="{B08C0EED-602E-4F9D-9925-D6DE8C68354C}" srcId="{8E42A3D5-9E27-49F7-9DB5-57C5AFDAE2B5}" destId="{6BA29A6B-F7A2-4619-9D50-E08122C4FBE7}" srcOrd="4" destOrd="0" parTransId="{8F215FA5-721B-4452-88B5-86D185EB47BB}" sibTransId="{BF8C3354-5C9B-457E-BFEB-9D8FC5488EC4}"/>
    <dgm:cxn modelId="{0B7094C7-BFA0-47AC-BCBE-33C82CC02EC6}" type="presParOf" srcId="{BE08A21E-AB50-4EBE-BA07-3FFAA3E30747}" destId="{1B37493D-65F0-436E-AEEF-7B478290D285}" srcOrd="0" destOrd="0" presId="urn:microsoft.com/office/officeart/2008/layout/LinedList"/>
    <dgm:cxn modelId="{FD5937FB-73C6-42C1-A8B9-B4EF7C1B1116}" type="presParOf" srcId="{BE08A21E-AB50-4EBE-BA07-3FFAA3E30747}" destId="{946181E4-6251-4970-A790-3E480F5B9205}" srcOrd="1" destOrd="0" presId="urn:microsoft.com/office/officeart/2008/layout/LinedList"/>
    <dgm:cxn modelId="{BBBE2CDB-D4A3-45BE-AF86-9FCDAB5AE1CE}" type="presParOf" srcId="{946181E4-6251-4970-A790-3E480F5B9205}" destId="{F36C3315-1EB5-4061-97FC-AB4D2E63975E}" srcOrd="0" destOrd="0" presId="urn:microsoft.com/office/officeart/2008/layout/LinedList"/>
    <dgm:cxn modelId="{A8D737BE-F200-4661-8FA7-3629192FA30A}" type="presParOf" srcId="{946181E4-6251-4970-A790-3E480F5B9205}" destId="{955005A9-F0D9-47BB-A393-B45519FEB2DF}" srcOrd="1" destOrd="0" presId="urn:microsoft.com/office/officeart/2008/layout/LinedList"/>
    <dgm:cxn modelId="{FF89DABB-FCAC-4982-84D5-D63C46CA169C}" type="presParOf" srcId="{BE08A21E-AB50-4EBE-BA07-3FFAA3E30747}" destId="{0670AAAE-4D55-4771-B6A3-D3AE06413455}" srcOrd="2" destOrd="0" presId="urn:microsoft.com/office/officeart/2008/layout/LinedList"/>
    <dgm:cxn modelId="{70864746-916D-43B4-A0DD-04D3C7D3CF3F}" type="presParOf" srcId="{BE08A21E-AB50-4EBE-BA07-3FFAA3E30747}" destId="{246C7497-8846-4922-8678-A5733D083205}" srcOrd="3" destOrd="0" presId="urn:microsoft.com/office/officeart/2008/layout/LinedList"/>
    <dgm:cxn modelId="{A5D3A73F-D6B4-4A68-BFAD-56437614D564}" type="presParOf" srcId="{246C7497-8846-4922-8678-A5733D083205}" destId="{0062016E-A650-49BD-8649-07895F5B5F7A}" srcOrd="0" destOrd="0" presId="urn:microsoft.com/office/officeart/2008/layout/LinedList"/>
    <dgm:cxn modelId="{C011E2E1-3C4E-420C-8D2E-0CF946FF717E}" type="presParOf" srcId="{246C7497-8846-4922-8678-A5733D083205}" destId="{13D28DA9-2B6B-482C-88BC-0E64BD0EFBF1}" srcOrd="1" destOrd="0" presId="urn:microsoft.com/office/officeart/2008/layout/LinedList"/>
    <dgm:cxn modelId="{E7D0BE49-6799-45CD-95E4-D09D5A6CC3C2}" type="presParOf" srcId="{BE08A21E-AB50-4EBE-BA07-3FFAA3E30747}" destId="{236340B8-969A-4F4F-BCF4-77B81867E41D}" srcOrd="4" destOrd="0" presId="urn:microsoft.com/office/officeart/2008/layout/LinedList"/>
    <dgm:cxn modelId="{8856B75E-2816-4E38-B0C6-39BC6F2A1983}" type="presParOf" srcId="{BE08A21E-AB50-4EBE-BA07-3FFAA3E30747}" destId="{F339F90E-52A9-4288-898A-999044A6B4EA}" srcOrd="5" destOrd="0" presId="urn:microsoft.com/office/officeart/2008/layout/LinedList"/>
    <dgm:cxn modelId="{FFA5CF7F-F95F-4389-A268-DEB1374B8D54}" type="presParOf" srcId="{F339F90E-52A9-4288-898A-999044A6B4EA}" destId="{CC5DD0DE-804D-413D-92D2-A0F3ACE6D075}" srcOrd="0" destOrd="0" presId="urn:microsoft.com/office/officeart/2008/layout/LinedList"/>
    <dgm:cxn modelId="{A639762F-1BBD-447E-9B26-0F8AE0C1E25E}" type="presParOf" srcId="{F339F90E-52A9-4288-898A-999044A6B4EA}" destId="{42FA5839-259E-4AAF-900A-FA941F6DE711}" srcOrd="1" destOrd="0" presId="urn:microsoft.com/office/officeart/2008/layout/LinedList"/>
    <dgm:cxn modelId="{46208481-B604-4084-9D12-93436D910D9D}" type="presParOf" srcId="{BE08A21E-AB50-4EBE-BA07-3FFAA3E30747}" destId="{463ED787-734D-4D6E-B34C-225DB78B03B8}" srcOrd="6" destOrd="0" presId="urn:microsoft.com/office/officeart/2008/layout/LinedList"/>
    <dgm:cxn modelId="{FE0343CD-4D15-4FE5-8BF4-EC000D190F59}" type="presParOf" srcId="{BE08A21E-AB50-4EBE-BA07-3FFAA3E30747}" destId="{42ECF717-D8A3-4FED-8C23-C255A1921A51}" srcOrd="7" destOrd="0" presId="urn:microsoft.com/office/officeart/2008/layout/LinedList"/>
    <dgm:cxn modelId="{F552DADC-8D58-457A-8399-41F973DCC132}" type="presParOf" srcId="{42ECF717-D8A3-4FED-8C23-C255A1921A51}" destId="{07BC7DCA-9190-462C-83B8-B35E71DB5A25}" srcOrd="0" destOrd="0" presId="urn:microsoft.com/office/officeart/2008/layout/LinedList"/>
    <dgm:cxn modelId="{4D92050F-5C90-4AFA-AB01-21E0AE14326F}" type="presParOf" srcId="{42ECF717-D8A3-4FED-8C23-C255A1921A51}" destId="{0D80B5AF-A5EB-44BD-8E56-5C3E8B7B0856}" srcOrd="1" destOrd="0" presId="urn:microsoft.com/office/officeart/2008/layout/LinedList"/>
    <dgm:cxn modelId="{F395133B-6971-434F-A851-A3106BB8F2FD}" type="presParOf" srcId="{BE08A21E-AB50-4EBE-BA07-3FFAA3E30747}" destId="{B487D9F2-71BD-449E-8011-91170EBB8AED}" srcOrd="8" destOrd="0" presId="urn:microsoft.com/office/officeart/2008/layout/LinedList"/>
    <dgm:cxn modelId="{FD7B0E33-413F-4C83-99F8-5C491A80E217}" type="presParOf" srcId="{BE08A21E-AB50-4EBE-BA07-3FFAA3E30747}" destId="{3C25067A-3914-4C62-AF91-C92AB4AAE3B5}" srcOrd="9" destOrd="0" presId="urn:microsoft.com/office/officeart/2008/layout/LinedList"/>
    <dgm:cxn modelId="{9170CA35-6FB7-4C37-AB30-CC9E987F7E29}" type="presParOf" srcId="{3C25067A-3914-4C62-AF91-C92AB4AAE3B5}" destId="{20EB8E26-7267-4F53-B954-3ACEE49C130F}" srcOrd="0" destOrd="0" presId="urn:microsoft.com/office/officeart/2008/layout/LinedList"/>
    <dgm:cxn modelId="{CC7D2E4D-D3CF-4FB0-AE94-2762330B7E52}" type="presParOf" srcId="{3C25067A-3914-4C62-AF91-C92AB4AAE3B5}" destId="{F02DA4EA-FCE0-4891-A7C7-10122CAA2346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5D78992-A3A1-49C5-A0A1-5F74CEA35773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42F64300-CA61-4578-8593-F013637C3347}">
      <dgm:prSet/>
      <dgm:spPr/>
      <dgm:t>
        <a:bodyPr/>
        <a:lstStyle/>
        <a:p>
          <a:r>
            <a:rPr lang="en-US"/>
            <a:t>Companies formed BEFORE Jan 1, 2024 must file the initial report by Jan 1, 2025.</a:t>
          </a:r>
        </a:p>
      </dgm:t>
    </dgm:pt>
    <dgm:pt modelId="{82223A34-4624-4879-82D5-CB2AF3C24FA5}" type="parTrans" cxnId="{4E8D99EA-3C8C-427E-B5AD-2E7C96FCBA47}">
      <dgm:prSet/>
      <dgm:spPr/>
      <dgm:t>
        <a:bodyPr/>
        <a:lstStyle/>
        <a:p>
          <a:endParaRPr lang="en-US"/>
        </a:p>
      </dgm:t>
    </dgm:pt>
    <dgm:pt modelId="{05D8FF44-55EC-4F3C-AABC-7D938DD38837}" type="sibTrans" cxnId="{4E8D99EA-3C8C-427E-B5AD-2E7C96FCBA47}">
      <dgm:prSet/>
      <dgm:spPr/>
      <dgm:t>
        <a:bodyPr/>
        <a:lstStyle/>
        <a:p>
          <a:endParaRPr lang="en-US"/>
        </a:p>
      </dgm:t>
    </dgm:pt>
    <dgm:pt modelId="{573A8370-5642-4F80-AACC-0B754A5A8BC8}">
      <dgm:prSet/>
      <dgm:spPr/>
      <dgm:t>
        <a:bodyPr/>
        <a:lstStyle/>
        <a:p>
          <a:r>
            <a:rPr lang="en-US" dirty="0"/>
            <a:t>Companies formed on or after Jan 1, 2024 the initial report is due </a:t>
          </a:r>
          <a:r>
            <a:rPr lang="en-US" b="1" i="1" dirty="0"/>
            <a:t>NO LATER THAN 30 CALENDAR DAYS AFTER FORMATION</a:t>
          </a:r>
          <a:endParaRPr lang="en-US" dirty="0"/>
        </a:p>
      </dgm:t>
    </dgm:pt>
    <dgm:pt modelId="{AF3B4D74-CD35-4C0D-A812-F61565C7D385}" type="parTrans" cxnId="{80EEED34-CF7B-4423-A668-789B7D25CA14}">
      <dgm:prSet/>
      <dgm:spPr/>
      <dgm:t>
        <a:bodyPr/>
        <a:lstStyle/>
        <a:p>
          <a:endParaRPr lang="en-US"/>
        </a:p>
      </dgm:t>
    </dgm:pt>
    <dgm:pt modelId="{5BB90EF5-B99E-4E5D-9B89-E4AE888B5E06}" type="sibTrans" cxnId="{80EEED34-CF7B-4423-A668-789B7D25CA14}">
      <dgm:prSet/>
      <dgm:spPr/>
      <dgm:t>
        <a:bodyPr/>
        <a:lstStyle/>
        <a:p>
          <a:endParaRPr lang="en-US"/>
        </a:p>
      </dgm:t>
    </dgm:pt>
    <dgm:pt modelId="{9964130F-2A78-4F59-944B-4F555AC01410}" type="pres">
      <dgm:prSet presAssocID="{25D78992-A3A1-49C5-A0A1-5F74CEA35773}" presName="linear" presStyleCnt="0">
        <dgm:presLayoutVars>
          <dgm:animLvl val="lvl"/>
          <dgm:resizeHandles val="exact"/>
        </dgm:presLayoutVars>
      </dgm:prSet>
      <dgm:spPr/>
    </dgm:pt>
    <dgm:pt modelId="{6268CA62-E9E5-4EA4-A7C1-D4B49975302D}" type="pres">
      <dgm:prSet presAssocID="{42F64300-CA61-4578-8593-F013637C3347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22FF62ED-CBE9-49E2-9057-97765A7E59CE}" type="pres">
      <dgm:prSet presAssocID="{05D8FF44-55EC-4F3C-AABC-7D938DD38837}" presName="spacer" presStyleCnt="0"/>
      <dgm:spPr/>
    </dgm:pt>
    <dgm:pt modelId="{04D6A9A8-F1EE-4621-9F83-DDBD65803DA8}" type="pres">
      <dgm:prSet presAssocID="{573A8370-5642-4F80-AACC-0B754A5A8BC8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80EEED34-CF7B-4423-A668-789B7D25CA14}" srcId="{25D78992-A3A1-49C5-A0A1-5F74CEA35773}" destId="{573A8370-5642-4F80-AACC-0B754A5A8BC8}" srcOrd="1" destOrd="0" parTransId="{AF3B4D74-CD35-4C0D-A812-F61565C7D385}" sibTransId="{5BB90EF5-B99E-4E5D-9B89-E4AE888B5E06}"/>
    <dgm:cxn modelId="{6DC9603F-9694-49BE-8FB2-1B2D25399D13}" type="presOf" srcId="{42F64300-CA61-4578-8593-F013637C3347}" destId="{6268CA62-E9E5-4EA4-A7C1-D4B49975302D}" srcOrd="0" destOrd="0" presId="urn:microsoft.com/office/officeart/2005/8/layout/vList2"/>
    <dgm:cxn modelId="{4D379458-7D4E-4342-B2DC-CCC993751603}" type="presOf" srcId="{25D78992-A3A1-49C5-A0A1-5F74CEA35773}" destId="{9964130F-2A78-4F59-944B-4F555AC01410}" srcOrd="0" destOrd="0" presId="urn:microsoft.com/office/officeart/2005/8/layout/vList2"/>
    <dgm:cxn modelId="{8CAD45DA-CE70-4A57-B37E-0FCF8E7CD1C9}" type="presOf" srcId="{573A8370-5642-4F80-AACC-0B754A5A8BC8}" destId="{04D6A9A8-F1EE-4621-9F83-DDBD65803DA8}" srcOrd="0" destOrd="0" presId="urn:microsoft.com/office/officeart/2005/8/layout/vList2"/>
    <dgm:cxn modelId="{4E8D99EA-3C8C-427E-B5AD-2E7C96FCBA47}" srcId="{25D78992-A3A1-49C5-A0A1-5F74CEA35773}" destId="{42F64300-CA61-4578-8593-F013637C3347}" srcOrd="0" destOrd="0" parTransId="{82223A34-4624-4879-82D5-CB2AF3C24FA5}" sibTransId="{05D8FF44-55EC-4F3C-AABC-7D938DD38837}"/>
    <dgm:cxn modelId="{3FA19805-8419-49D1-811B-A488694889F5}" type="presParOf" srcId="{9964130F-2A78-4F59-944B-4F555AC01410}" destId="{6268CA62-E9E5-4EA4-A7C1-D4B49975302D}" srcOrd="0" destOrd="0" presId="urn:microsoft.com/office/officeart/2005/8/layout/vList2"/>
    <dgm:cxn modelId="{3121F3D2-9B17-4463-BBDD-B9665FF80656}" type="presParOf" srcId="{9964130F-2A78-4F59-944B-4F555AC01410}" destId="{22FF62ED-CBE9-49E2-9057-97765A7E59CE}" srcOrd="1" destOrd="0" presId="urn:microsoft.com/office/officeart/2005/8/layout/vList2"/>
    <dgm:cxn modelId="{4B1C83E8-0D7B-40FF-8492-902EF8A34B3E}" type="presParOf" srcId="{9964130F-2A78-4F59-944B-4F555AC01410}" destId="{04D6A9A8-F1EE-4621-9F83-DDBD65803DA8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2C2A8B6-E82D-40C5-831F-2C3D3C85B18F}" type="doc">
      <dgm:prSet loTypeId="urn:microsoft.com/office/officeart/2005/8/layout/hierarchy3" loCatId="hierarchy" qsTypeId="urn:microsoft.com/office/officeart/2005/8/quickstyle/simple1" qsCatId="simple" csTypeId="urn:microsoft.com/office/officeart/2005/8/colors/accent2_2" csCatId="accent2"/>
      <dgm:spPr/>
      <dgm:t>
        <a:bodyPr/>
        <a:lstStyle/>
        <a:p>
          <a:endParaRPr lang="en-US"/>
        </a:p>
      </dgm:t>
    </dgm:pt>
    <dgm:pt modelId="{D6714596-ABC8-454E-9673-8E5FEC0C5C0C}">
      <dgm:prSet/>
      <dgm:spPr/>
      <dgm:t>
        <a:bodyPr/>
        <a:lstStyle/>
        <a:p>
          <a:r>
            <a:rPr lang="en-US"/>
            <a:t>Civil Penalties of $500 PER DAY up to $10,000 for not reporting</a:t>
          </a:r>
        </a:p>
      </dgm:t>
    </dgm:pt>
    <dgm:pt modelId="{94655096-B7E1-4195-8097-353251D1B74D}" type="parTrans" cxnId="{A95D7F82-19C0-44EE-A41B-3E69D89BFE4E}">
      <dgm:prSet/>
      <dgm:spPr/>
      <dgm:t>
        <a:bodyPr/>
        <a:lstStyle/>
        <a:p>
          <a:endParaRPr lang="en-US"/>
        </a:p>
      </dgm:t>
    </dgm:pt>
    <dgm:pt modelId="{1D20CB29-4D0E-4A12-BDD1-327CA49645C7}" type="sibTrans" cxnId="{A95D7F82-19C0-44EE-A41B-3E69D89BFE4E}">
      <dgm:prSet/>
      <dgm:spPr/>
      <dgm:t>
        <a:bodyPr/>
        <a:lstStyle/>
        <a:p>
          <a:endParaRPr lang="en-US"/>
        </a:p>
      </dgm:t>
    </dgm:pt>
    <dgm:pt modelId="{F4B84E17-6B26-4BC7-8BEA-5B8FD8091106}">
      <dgm:prSet/>
      <dgm:spPr/>
      <dgm:t>
        <a:bodyPr/>
        <a:lstStyle/>
        <a:p>
          <a:r>
            <a:rPr lang="en-US"/>
            <a:t>Criminal Penalties of up to 2 years in jail</a:t>
          </a:r>
        </a:p>
      </dgm:t>
    </dgm:pt>
    <dgm:pt modelId="{7F96EE8B-3FBC-417B-8655-931A7ED5962B}" type="parTrans" cxnId="{0B7D3782-80FF-479E-9DB5-F12DC50F4CF3}">
      <dgm:prSet/>
      <dgm:spPr/>
      <dgm:t>
        <a:bodyPr/>
        <a:lstStyle/>
        <a:p>
          <a:endParaRPr lang="en-US"/>
        </a:p>
      </dgm:t>
    </dgm:pt>
    <dgm:pt modelId="{C0528F05-7D6D-4A4B-9941-5F08D98C6AF5}" type="sibTrans" cxnId="{0B7D3782-80FF-479E-9DB5-F12DC50F4CF3}">
      <dgm:prSet/>
      <dgm:spPr/>
      <dgm:t>
        <a:bodyPr/>
        <a:lstStyle/>
        <a:p>
          <a:endParaRPr lang="en-US"/>
        </a:p>
      </dgm:t>
    </dgm:pt>
    <dgm:pt modelId="{8BBCC65E-A7CB-445C-BE28-6936592FEB74}" type="pres">
      <dgm:prSet presAssocID="{02C2A8B6-E82D-40C5-831F-2C3D3C85B18F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903872CB-8C36-4F5E-BFD3-12DEC2505F86}" type="pres">
      <dgm:prSet presAssocID="{D6714596-ABC8-454E-9673-8E5FEC0C5C0C}" presName="root" presStyleCnt="0"/>
      <dgm:spPr/>
    </dgm:pt>
    <dgm:pt modelId="{80688298-D936-42AE-92B2-D5E18C9633E6}" type="pres">
      <dgm:prSet presAssocID="{D6714596-ABC8-454E-9673-8E5FEC0C5C0C}" presName="rootComposite" presStyleCnt="0"/>
      <dgm:spPr/>
    </dgm:pt>
    <dgm:pt modelId="{0570A046-C44C-47B8-A7A5-1724112AB754}" type="pres">
      <dgm:prSet presAssocID="{D6714596-ABC8-454E-9673-8E5FEC0C5C0C}" presName="rootText" presStyleLbl="node1" presStyleIdx="0" presStyleCnt="2"/>
      <dgm:spPr/>
    </dgm:pt>
    <dgm:pt modelId="{5AFD4DD1-ABAC-4127-BC9A-41989C71A6C2}" type="pres">
      <dgm:prSet presAssocID="{D6714596-ABC8-454E-9673-8E5FEC0C5C0C}" presName="rootConnector" presStyleLbl="node1" presStyleIdx="0" presStyleCnt="2"/>
      <dgm:spPr/>
    </dgm:pt>
    <dgm:pt modelId="{547F528D-F3EB-4C5D-8F87-E6E0CA7B7BA4}" type="pres">
      <dgm:prSet presAssocID="{D6714596-ABC8-454E-9673-8E5FEC0C5C0C}" presName="childShape" presStyleCnt="0"/>
      <dgm:spPr/>
    </dgm:pt>
    <dgm:pt modelId="{8B457511-BE7E-49A6-94A9-38041FEB355E}" type="pres">
      <dgm:prSet presAssocID="{F4B84E17-6B26-4BC7-8BEA-5B8FD8091106}" presName="root" presStyleCnt="0"/>
      <dgm:spPr/>
    </dgm:pt>
    <dgm:pt modelId="{9F2B1CDE-E985-4E63-B496-A8140B3FCEBB}" type="pres">
      <dgm:prSet presAssocID="{F4B84E17-6B26-4BC7-8BEA-5B8FD8091106}" presName="rootComposite" presStyleCnt="0"/>
      <dgm:spPr/>
    </dgm:pt>
    <dgm:pt modelId="{54E257C1-9A95-4EF1-8F74-06306490B0B0}" type="pres">
      <dgm:prSet presAssocID="{F4B84E17-6B26-4BC7-8BEA-5B8FD8091106}" presName="rootText" presStyleLbl="node1" presStyleIdx="1" presStyleCnt="2"/>
      <dgm:spPr/>
    </dgm:pt>
    <dgm:pt modelId="{5D92C054-F69A-4C33-9E46-137399CFDA1E}" type="pres">
      <dgm:prSet presAssocID="{F4B84E17-6B26-4BC7-8BEA-5B8FD8091106}" presName="rootConnector" presStyleLbl="node1" presStyleIdx="1" presStyleCnt="2"/>
      <dgm:spPr/>
    </dgm:pt>
    <dgm:pt modelId="{E143211B-500A-46B5-B1E0-B837AB868913}" type="pres">
      <dgm:prSet presAssocID="{F4B84E17-6B26-4BC7-8BEA-5B8FD8091106}" presName="childShape" presStyleCnt="0"/>
      <dgm:spPr/>
    </dgm:pt>
  </dgm:ptLst>
  <dgm:cxnLst>
    <dgm:cxn modelId="{0C944458-2625-437E-8C13-BB1F698F1EE0}" type="presOf" srcId="{F4B84E17-6B26-4BC7-8BEA-5B8FD8091106}" destId="{54E257C1-9A95-4EF1-8F74-06306490B0B0}" srcOrd="0" destOrd="0" presId="urn:microsoft.com/office/officeart/2005/8/layout/hierarchy3"/>
    <dgm:cxn modelId="{9965FC78-04A3-4EE5-84E9-655A854368EA}" type="presOf" srcId="{D6714596-ABC8-454E-9673-8E5FEC0C5C0C}" destId="{5AFD4DD1-ABAC-4127-BC9A-41989C71A6C2}" srcOrd="1" destOrd="0" presId="urn:microsoft.com/office/officeart/2005/8/layout/hierarchy3"/>
    <dgm:cxn modelId="{0B7D3782-80FF-479E-9DB5-F12DC50F4CF3}" srcId="{02C2A8B6-E82D-40C5-831F-2C3D3C85B18F}" destId="{F4B84E17-6B26-4BC7-8BEA-5B8FD8091106}" srcOrd="1" destOrd="0" parTransId="{7F96EE8B-3FBC-417B-8655-931A7ED5962B}" sibTransId="{C0528F05-7D6D-4A4B-9941-5F08D98C6AF5}"/>
    <dgm:cxn modelId="{A95D7F82-19C0-44EE-A41B-3E69D89BFE4E}" srcId="{02C2A8B6-E82D-40C5-831F-2C3D3C85B18F}" destId="{D6714596-ABC8-454E-9673-8E5FEC0C5C0C}" srcOrd="0" destOrd="0" parTransId="{94655096-B7E1-4195-8097-353251D1B74D}" sibTransId="{1D20CB29-4D0E-4A12-BDD1-327CA49645C7}"/>
    <dgm:cxn modelId="{FE5BE9AB-8C34-449A-82AF-14AF50629F4B}" type="presOf" srcId="{02C2A8B6-E82D-40C5-831F-2C3D3C85B18F}" destId="{8BBCC65E-A7CB-445C-BE28-6936592FEB74}" srcOrd="0" destOrd="0" presId="urn:microsoft.com/office/officeart/2005/8/layout/hierarchy3"/>
    <dgm:cxn modelId="{842858B5-E68C-4463-80E8-446E87E64FD2}" type="presOf" srcId="{F4B84E17-6B26-4BC7-8BEA-5B8FD8091106}" destId="{5D92C054-F69A-4C33-9E46-137399CFDA1E}" srcOrd="1" destOrd="0" presId="urn:microsoft.com/office/officeart/2005/8/layout/hierarchy3"/>
    <dgm:cxn modelId="{43D610D4-EC69-4257-A455-548164ECE54D}" type="presOf" srcId="{D6714596-ABC8-454E-9673-8E5FEC0C5C0C}" destId="{0570A046-C44C-47B8-A7A5-1724112AB754}" srcOrd="0" destOrd="0" presId="urn:microsoft.com/office/officeart/2005/8/layout/hierarchy3"/>
    <dgm:cxn modelId="{AD562862-A496-429D-AC60-FCAE68C45966}" type="presParOf" srcId="{8BBCC65E-A7CB-445C-BE28-6936592FEB74}" destId="{903872CB-8C36-4F5E-BFD3-12DEC2505F86}" srcOrd="0" destOrd="0" presId="urn:microsoft.com/office/officeart/2005/8/layout/hierarchy3"/>
    <dgm:cxn modelId="{E4195FFC-B1EB-4E95-BF20-6C10D3469261}" type="presParOf" srcId="{903872CB-8C36-4F5E-BFD3-12DEC2505F86}" destId="{80688298-D936-42AE-92B2-D5E18C9633E6}" srcOrd="0" destOrd="0" presId="urn:microsoft.com/office/officeart/2005/8/layout/hierarchy3"/>
    <dgm:cxn modelId="{C6ED4863-4E91-4DE5-B296-39276E0FC0DC}" type="presParOf" srcId="{80688298-D936-42AE-92B2-D5E18C9633E6}" destId="{0570A046-C44C-47B8-A7A5-1724112AB754}" srcOrd="0" destOrd="0" presId="urn:microsoft.com/office/officeart/2005/8/layout/hierarchy3"/>
    <dgm:cxn modelId="{00F1CD91-D9E5-475B-8DEE-18E360193B0C}" type="presParOf" srcId="{80688298-D936-42AE-92B2-D5E18C9633E6}" destId="{5AFD4DD1-ABAC-4127-BC9A-41989C71A6C2}" srcOrd="1" destOrd="0" presId="urn:microsoft.com/office/officeart/2005/8/layout/hierarchy3"/>
    <dgm:cxn modelId="{3BD2D1D5-3EE9-41B9-89F2-728283157E2F}" type="presParOf" srcId="{903872CB-8C36-4F5E-BFD3-12DEC2505F86}" destId="{547F528D-F3EB-4C5D-8F87-E6E0CA7B7BA4}" srcOrd="1" destOrd="0" presId="urn:microsoft.com/office/officeart/2005/8/layout/hierarchy3"/>
    <dgm:cxn modelId="{65FF7F12-F296-48D6-B687-F917B4C01FF0}" type="presParOf" srcId="{8BBCC65E-A7CB-445C-BE28-6936592FEB74}" destId="{8B457511-BE7E-49A6-94A9-38041FEB355E}" srcOrd="1" destOrd="0" presId="urn:microsoft.com/office/officeart/2005/8/layout/hierarchy3"/>
    <dgm:cxn modelId="{9058A82F-1FE1-42F4-A93E-819F4E0D0736}" type="presParOf" srcId="{8B457511-BE7E-49A6-94A9-38041FEB355E}" destId="{9F2B1CDE-E985-4E63-B496-A8140B3FCEBB}" srcOrd="0" destOrd="0" presId="urn:microsoft.com/office/officeart/2005/8/layout/hierarchy3"/>
    <dgm:cxn modelId="{C602F0DE-0128-4F21-AC47-90BA5FCC8B79}" type="presParOf" srcId="{9F2B1CDE-E985-4E63-B496-A8140B3FCEBB}" destId="{54E257C1-9A95-4EF1-8F74-06306490B0B0}" srcOrd="0" destOrd="0" presId="urn:microsoft.com/office/officeart/2005/8/layout/hierarchy3"/>
    <dgm:cxn modelId="{0624CC2E-2B9D-474C-84F4-14BCFAE0EA54}" type="presParOf" srcId="{9F2B1CDE-E985-4E63-B496-A8140B3FCEBB}" destId="{5D92C054-F69A-4C33-9E46-137399CFDA1E}" srcOrd="1" destOrd="0" presId="urn:microsoft.com/office/officeart/2005/8/layout/hierarchy3"/>
    <dgm:cxn modelId="{B91DCC7F-85ED-46D7-992D-6943820CE74B}" type="presParOf" srcId="{8B457511-BE7E-49A6-94A9-38041FEB355E}" destId="{E143211B-500A-46B5-B1E0-B837AB868913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37493D-65F0-436E-AEEF-7B478290D285}">
      <dsp:nvSpPr>
        <dsp:cNvPr id="0" name=""/>
        <dsp:cNvSpPr/>
      </dsp:nvSpPr>
      <dsp:spPr>
        <a:xfrm>
          <a:off x="0" y="581"/>
          <a:ext cx="7880423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6C3315-1EB5-4061-97FC-AB4D2E63975E}">
      <dsp:nvSpPr>
        <dsp:cNvPr id="0" name=""/>
        <dsp:cNvSpPr/>
      </dsp:nvSpPr>
      <dsp:spPr>
        <a:xfrm>
          <a:off x="0" y="581"/>
          <a:ext cx="7880423" cy="9522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The CTA is an expansion of the anti-money laundering laws</a:t>
          </a:r>
        </a:p>
      </dsp:txBody>
      <dsp:txXfrm>
        <a:off x="0" y="581"/>
        <a:ext cx="7880423" cy="952216"/>
      </dsp:txXfrm>
    </dsp:sp>
    <dsp:sp modelId="{0670AAAE-4D55-4771-B6A3-D3AE06413455}">
      <dsp:nvSpPr>
        <dsp:cNvPr id="0" name=""/>
        <dsp:cNvSpPr/>
      </dsp:nvSpPr>
      <dsp:spPr>
        <a:xfrm>
          <a:off x="0" y="952797"/>
          <a:ext cx="7880423" cy="0"/>
        </a:xfrm>
        <a:prstGeom prst="line">
          <a:avLst/>
        </a:prstGeom>
        <a:solidFill>
          <a:schemeClr val="accent2">
            <a:hueOff val="-373700"/>
            <a:satOff val="-105"/>
            <a:lumOff val="1765"/>
            <a:alphaOff val="0"/>
          </a:schemeClr>
        </a:solidFill>
        <a:ln w="12700" cap="flat" cmpd="sng" algn="ctr">
          <a:solidFill>
            <a:schemeClr val="accent2">
              <a:hueOff val="-373700"/>
              <a:satOff val="-105"/>
              <a:lumOff val="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62016E-A650-49BD-8649-07895F5B5F7A}">
      <dsp:nvSpPr>
        <dsp:cNvPr id="0" name=""/>
        <dsp:cNvSpPr/>
      </dsp:nvSpPr>
      <dsp:spPr>
        <a:xfrm>
          <a:off x="0" y="952797"/>
          <a:ext cx="7880423" cy="9522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Help prevent and combat money laundering, terrorist financing, corruption, fraud, and other illicit acts</a:t>
          </a:r>
        </a:p>
      </dsp:txBody>
      <dsp:txXfrm>
        <a:off x="0" y="952797"/>
        <a:ext cx="7880423" cy="952216"/>
      </dsp:txXfrm>
    </dsp:sp>
    <dsp:sp modelId="{236340B8-969A-4F4F-BCF4-77B81867E41D}">
      <dsp:nvSpPr>
        <dsp:cNvPr id="0" name=""/>
        <dsp:cNvSpPr/>
      </dsp:nvSpPr>
      <dsp:spPr>
        <a:xfrm>
          <a:off x="0" y="1905013"/>
          <a:ext cx="7880423" cy="0"/>
        </a:xfrm>
        <a:prstGeom prst="line">
          <a:avLst/>
        </a:prstGeom>
        <a:solidFill>
          <a:schemeClr val="accent2">
            <a:hueOff val="-747401"/>
            <a:satOff val="-209"/>
            <a:lumOff val="3529"/>
            <a:alphaOff val="0"/>
          </a:schemeClr>
        </a:solidFill>
        <a:ln w="12700" cap="flat" cmpd="sng" algn="ctr">
          <a:solidFill>
            <a:schemeClr val="accent2">
              <a:hueOff val="-747401"/>
              <a:satOff val="-209"/>
              <a:lumOff val="352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5DD0DE-804D-413D-92D2-A0F3ACE6D075}">
      <dsp:nvSpPr>
        <dsp:cNvPr id="0" name=""/>
        <dsp:cNvSpPr/>
      </dsp:nvSpPr>
      <dsp:spPr>
        <a:xfrm>
          <a:off x="0" y="1905013"/>
          <a:ext cx="7880423" cy="9522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Affects all entitles required to register with a State Secretary of State with some exceptions</a:t>
          </a:r>
        </a:p>
      </dsp:txBody>
      <dsp:txXfrm>
        <a:off x="0" y="1905013"/>
        <a:ext cx="7880423" cy="952216"/>
      </dsp:txXfrm>
    </dsp:sp>
    <dsp:sp modelId="{463ED787-734D-4D6E-B34C-225DB78B03B8}">
      <dsp:nvSpPr>
        <dsp:cNvPr id="0" name=""/>
        <dsp:cNvSpPr/>
      </dsp:nvSpPr>
      <dsp:spPr>
        <a:xfrm>
          <a:off x="0" y="2857229"/>
          <a:ext cx="7880423" cy="0"/>
        </a:xfrm>
        <a:prstGeom prst="line">
          <a:avLst/>
        </a:prstGeom>
        <a:solidFill>
          <a:schemeClr val="accent2">
            <a:hueOff val="-1121101"/>
            <a:satOff val="-314"/>
            <a:lumOff val="5294"/>
            <a:alphaOff val="0"/>
          </a:schemeClr>
        </a:solidFill>
        <a:ln w="12700" cap="flat" cmpd="sng" algn="ctr">
          <a:solidFill>
            <a:schemeClr val="accent2">
              <a:hueOff val="-1121101"/>
              <a:satOff val="-314"/>
              <a:lumOff val="529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BC7DCA-9190-462C-83B8-B35E71DB5A25}">
      <dsp:nvSpPr>
        <dsp:cNvPr id="0" name=""/>
        <dsp:cNvSpPr/>
      </dsp:nvSpPr>
      <dsp:spPr>
        <a:xfrm>
          <a:off x="0" y="2857229"/>
          <a:ext cx="7880423" cy="9522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ALL Corporate, LLCs PLLCs, or otherwise created by filing a document with the SOS Office</a:t>
          </a:r>
        </a:p>
      </dsp:txBody>
      <dsp:txXfrm>
        <a:off x="0" y="2857229"/>
        <a:ext cx="7880423" cy="952216"/>
      </dsp:txXfrm>
    </dsp:sp>
    <dsp:sp modelId="{B487D9F2-71BD-449E-8011-91170EBB8AED}">
      <dsp:nvSpPr>
        <dsp:cNvPr id="0" name=""/>
        <dsp:cNvSpPr/>
      </dsp:nvSpPr>
      <dsp:spPr>
        <a:xfrm>
          <a:off x="0" y="3809445"/>
          <a:ext cx="7880423" cy="0"/>
        </a:xfrm>
        <a:prstGeom prst="line">
          <a:avLst/>
        </a:prstGeom>
        <a:solidFill>
          <a:schemeClr val="accent2">
            <a:hueOff val="-1494802"/>
            <a:satOff val="-418"/>
            <a:lumOff val="7058"/>
            <a:alphaOff val="0"/>
          </a:schemeClr>
        </a:solidFill>
        <a:ln w="12700" cap="flat" cmpd="sng" algn="ctr">
          <a:solidFill>
            <a:schemeClr val="accent2">
              <a:hueOff val="-1494802"/>
              <a:satOff val="-418"/>
              <a:lumOff val="705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EB8E26-7267-4F53-B954-3ACEE49C130F}">
      <dsp:nvSpPr>
        <dsp:cNvPr id="0" name=""/>
        <dsp:cNvSpPr/>
      </dsp:nvSpPr>
      <dsp:spPr>
        <a:xfrm>
          <a:off x="0" y="3809445"/>
          <a:ext cx="7880423" cy="9522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All Foreign and Domestic Companies</a:t>
          </a:r>
        </a:p>
      </dsp:txBody>
      <dsp:txXfrm>
        <a:off x="0" y="3809445"/>
        <a:ext cx="7880423" cy="95221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68CA62-E9E5-4EA4-A7C1-D4B49975302D}">
      <dsp:nvSpPr>
        <dsp:cNvPr id="0" name=""/>
        <dsp:cNvSpPr/>
      </dsp:nvSpPr>
      <dsp:spPr>
        <a:xfrm>
          <a:off x="0" y="224243"/>
          <a:ext cx="6593202" cy="211367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Companies formed BEFORE Jan 1, 2024 must file the initial report by Jan 1, 2025.</a:t>
          </a:r>
        </a:p>
      </dsp:txBody>
      <dsp:txXfrm>
        <a:off x="103181" y="327424"/>
        <a:ext cx="6386840" cy="1907316"/>
      </dsp:txXfrm>
    </dsp:sp>
    <dsp:sp modelId="{04D6A9A8-F1EE-4621-9F83-DDBD65803DA8}">
      <dsp:nvSpPr>
        <dsp:cNvPr id="0" name=""/>
        <dsp:cNvSpPr/>
      </dsp:nvSpPr>
      <dsp:spPr>
        <a:xfrm>
          <a:off x="0" y="2424321"/>
          <a:ext cx="6593202" cy="2113678"/>
        </a:xfrm>
        <a:prstGeom prst="roundRect">
          <a:avLst/>
        </a:prstGeom>
        <a:solidFill>
          <a:schemeClr val="accent2">
            <a:hueOff val="-1494802"/>
            <a:satOff val="-418"/>
            <a:lumOff val="705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Companies formed on or after Jan 1, 2024 the initial report is due </a:t>
          </a:r>
          <a:r>
            <a:rPr lang="en-US" sz="3000" b="1" i="1" kern="1200" dirty="0"/>
            <a:t>NO LATER THAN 30 CALENDAR DAYS AFTER FORMATION</a:t>
          </a:r>
          <a:endParaRPr lang="en-US" sz="3000" kern="1200" dirty="0"/>
        </a:p>
      </dsp:txBody>
      <dsp:txXfrm>
        <a:off x="103181" y="2527502"/>
        <a:ext cx="6386840" cy="190731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70A046-C44C-47B8-A7A5-1724112AB754}">
      <dsp:nvSpPr>
        <dsp:cNvPr id="0" name=""/>
        <dsp:cNvSpPr/>
      </dsp:nvSpPr>
      <dsp:spPr>
        <a:xfrm>
          <a:off x="1350" y="738506"/>
          <a:ext cx="4914405" cy="245720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4295" tIns="49530" rIns="74295" bIns="4953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/>
            <a:t>Civil Penalties of $500 PER DAY up to $10,000 for not reporting</a:t>
          </a:r>
        </a:p>
      </dsp:txBody>
      <dsp:txXfrm>
        <a:off x="73319" y="810475"/>
        <a:ext cx="4770467" cy="2313264"/>
      </dsp:txXfrm>
    </dsp:sp>
    <dsp:sp modelId="{54E257C1-9A95-4EF1-8F74-06306490B0B0}">
      <dsp:nvSpPr>
        <dsp:cNvPr id="0" name=""/>
        <dsp:cNvSpPr/>
      </dsp:nvSpPr>
      <dsp:spPr>
        <a:xfrm>
          <a:off x="6144357" y="738506"/>
          <a:ext cx="4914405" cy="245720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4295" tIns="49530" rIns="74295" bIns="4953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/>
            <a:t>Criminal Penalties of up to 2 years in jail</a:t>
          </a:r>
        </a:p>
      </dsp:txBody>
      <dsp:txXfrm>
        <a:off x="6216326" y="810475"/>
        <a:ext cx="4770467" cy="23132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D8E5E-745C-407D-B425-C78EBF08DF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1501" y="822960"/>
            <a:ext cx="6057899" cy="5015169"/>
          </a:xfrm>
        </p:spPr>
        <p:txBody>
          <a:bodyPr anchor="t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07A4D5-56F4-4287-B174-56C55B18FD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09113" y="3003642"/>
            <a:ext cx="3522199" cy="2900274"/>
          </a:xfrm>
        </p:spPr>
        <p:txBody>
          <a:bodyPr anchor="b">
            <a:normAutofit/>
          </a:bodyPr>
          <a:lstStyle>
            <a:lvl1pPr marL="0" indent="0" algn="l">
              <a:lnSpc>
                <a:spcPct val="130000"/>
              </a:lnSpc>
              <a:buNone/>
              <a:defRPr sz="1400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EB9C19-FEE0-4852-B181-14A0DD77F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127DDF-01B7-463C-82BC-BBF429618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B2056A-C3EE-4809-B1F3-1CEEEA266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240FCEE-B6E2-46D0-9BB0-F45F79545E9D}"/>
              </a:ext>
            </a:extLst>
          </p:cNvPr>
          <p:cNvCxnSpPr>
            <a:cxnSpLocks/>
          </p:cNvCxnSpPr>
          <p:nvPr/>
        </p:nvCxnSpPr>
        <p:spPr>
          <a:xfrm flipH="1">
            <a:off x="571501" y="571500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BD2FB83-3783-4477-80B5-DA5BF10BAF57}"/>
              </a:ext>
            </a:extLst>
          </p:cNvPr>
          <p:cNvCxnSpPr>
            <a:cxnSpLocks/>
          </p:cNvCxnSpPr>
          <p:nvPr/>
        </p:nvCxnSpPr>
        <p:spPr>
          <a:xfrm>
            <a:off x="7742482" y="571500"/>
            <a:ext cx="0" cy="5715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E83EA203-71D5-49C0-9626-FFA8E46787B0}"/>
              </a:ext>
            </a:extLst>
          </p:cNvPr>
          <p:cNvCxnSpPr>
            <a:cxnSpLocks/>
          </p:cNvCxnSpPr>
          <p:nvPr/>
        </p:nvCxnSpPr>
        <p:spPr>
          <a:xfrm flipH="1">
            <a:off x="577485" y="6283518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2717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799A0A-70FC-426A-8B3B-60FAF9806E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F47EC6-9753-4ABC-BB66-64CCC8BA08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71499" y="2036363"/>
            <a:ext cx="11059811" cy="387077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884D9F-DC99-4B4C-98CF-178BBBB766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7A6840-AC0B-4260-8368-08E0A22D2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A5DAB8-EC07-4CCF-96EA-5D8ACDAE6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438F1AC-9961-4786-A189-20863DD97F68}"/>
              </a:ext>
            </a:extLst>
          </p:cNvPr>
          <p:cNvCxnSpPr>
            <a:cxnSpLocks/>
          </p:cNvCxnSpPr>
          <p:nvPr/>
        </p:nvCxnSpPr>
        <p:spPr>
          <a:xfrm flipH="1">
            <a:off x="571500" y="1780979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6945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75F678-EC03-4845-A51B-C90FA6A154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77953" y="797251"/>
            <a:ext cx="2483929" cy="528378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4A8B4D-A39F-4528-975A-9C84BEE778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66094" y="797251"/>
            <a:ext cx="8101072" cy="528378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5E4A23-6984-4AD1-A51D-600EDC263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73E28-C341-49CC-BAAB-0C0D198212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26D54A-8E86-4026-8DD0-5B0979BB8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CB05DA4-DF32-4D7A-9E4D-36309C90C5BB}"/>
              </a:ext>
            </a:extLst>
          </p:cNvPr>
          <p:cNvCxnSpPr>
            <a:cxnSpLocks/>
          </p:cNvCxnSpPr>
          <p:nvPr/>
        </p:nvCxnSpPr>
        <p:spPr>
          <a:xfrm flipH="1">
            <a:off x="566094" y="577110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7CC7262-4997-41E4-976D-BA82E148280F}"/>
              </a:ext>
            </a:extLst>
          </p:cNvPr>
          <p:cNvCxnSpPr>
            <a:cxnSpLocks/>
          </p:cNvCxnSpPr>
          <p:nvPr/>
        </p:nvCxnSpPr>
        <p:spPr>
          <a:xfrm flipV="1">
            <a:off x="8875226" y="571500"/>
            <a:ext cx="0" cy="571149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F5063B5-E478-4C41-AD40-49A39AE07429}"/>
              </a:ext>
            </a:extLst>
          </p:cNvPr>
          <p:cNvCxnSpPr>
            <a:cxnSpLocks/>
          </p:cNvCxnSpPr>
          <p:nvPr/>
        </p:nvCxnSpPr>
        <p:spPr>
          <a:xfrm flipH="1">
            <a:off x="577485" y="6283518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0912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B2ED8-7F53-4C03-A740-493E50798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611087-99A9-4100-B5F7-520880DE32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499" y="2075688"/>
            <a:ext cx="11059811" cy="39109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7B4B20-1A65-4A26-B11E-6095083A1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0D52D3-E985-4FEB-89B9-57C754711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EA751A-C72D-47C1-A7A6-E8510A40C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810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81F78-07BF-45A9-92D4-E4E0A1E88D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500" y="914255"/>
            <a:ext cx="6867115" cy="5009471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CC2A83-A380-4828-BC68-C065C8BC5A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239817" y="914399"/>
            <a:ext cx="2370268" cy="2670273"/>
          </a:xfrm>
        </p:spPr>
        <p:txBody>
          <a:bodyPr anchor="t">
            <a:normAutofit/>
          </a:bodyPr>
          <a:lstStyle>
            <a:lvl1pPr marL="0" indent="0">
              <a:lnSpc>
                <a:spcPct val="130000"/>
              </a:lnSpc>
              <a:buNone/>
              <a:defRPr sz="1400" cap="all" spc="3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F92B2F-8804-4195-A779-F5C67C25CB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099C26-4411-4833-A917-A45E62D56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68C7C7-F862-434D-A87A-DECE9FD2E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40BAA4B-C4C0-40C1-8DC8-B4E2F8A68E12}"/>
              </a:ext>
            </a:extLst>
          </p:cNvPr>
          <p:cNvCxnSpPr>
            <a:cxnSpLocks/>
          </p:cNvCxnSpPr>
          <p:nvPr/>
        </p:nvCxnSpPr>
        <p:spPr>
          <a:xfrm>
            <a:off x="8872625" y="571500"/>
            <a:ext cx="0" cy="5715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C0A2259-2540-4B32-A999-2B46A6790E3D}"/>
              </a:ext>
            </a:extLst>
          </p:cNvPr>
          <p:cNvCxnSpPr>
            <a:cxnSpLocks/>
          </p:cNvCxnSpPr>
          <p:nvPr/>
        </p:nvCxnSpPr>
        <p:spPr>
          <a:xfrm flipH="1">
            <a:off x="566094" y="571500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CEFB0ED-3F76-4403-AD0B-E738DD9D8CB6}"/>
              </a:ext>
            </a:extLst>
          </p:cNvPr>
          <p:cNvCxnSpPr>
            <a:cxnSpLocks/>
          </p:cNvCxnSpPr>
          <p:nvPr/>
        </p:nvCxnSpPr>
        <p:spPr>
          <a:xfrm flipH="1">
            <a:off x="577485" y="6283518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9323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66BD5F-CF53-4DD5-B8C5-27BBA2BB88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500" y="709684"/>
            <a:ext cx="11049000" cy="1057160"/>
          </a:xfr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76C2E1-5D5E-409F-BEE8-F48CE86F55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79447" y="2074990"/>
            <a:ext cx="5181600" cy="41019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BBF823-1BFB-4CF0-BAF4-D660C8F1AF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47082" y="2074990"/>
            <a:ext cx="5181600" cy="41019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FF816E-EE02-44A4-8B81-B324ECFD7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34D9E4-A693-44D2-A3E8-E3AABC905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4F669F-4B8E-415D-A9BF-AD451F452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20AF959-FCDC-4B92-9324-06A06C0D56F2}"/>
              </a:ext>
            </a:extLst>
          </p:cNvPr>
          <p:cNvCxnSpPr>
            <a:cxnSpLocks/>
          </p:cNvCxnSpPr>
          <p:nvPr/>
        </p:nvCxnSpPr>
        <p:spPr>
          <a:xfrm flipV="1">
            <a:off x="6101405" y="1883336"/>
            <a:ext cx="0" cy="43996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6387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FF85E5-82C4-4BAE-B2B0-A078ABD6C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3469" y="699118"/>
            <a:ext cx="11025062" cy="1063601"/>
          </a:xfr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2D15C7-F445-40F7-88F6-FD6526269C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83468" y="2022883"/>
            <a:ext cx="5230469" cy="564079"/>
          </a:xfrm>
        </p:spPr>
        <p:txBody>
          <a:bodyPr anchor="ctr">
            <a:normAutofit/>
          </a:bodyPr>
          <a:lstStyle>
            <a:lvl1pPr marL="0" indent="0">
              <a:buNone/>
              <a:defRPr sz="16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652C35-AA8E-4154-8A78-7DE9590E1F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3469" y="2866031"/>
            <a:ext cx="5157787" cy="32276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57EAC6-567C-4A4A-BB10-57EC14B97D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41470" y="2022883"/>
            <a:ext cx="5183188" cy="564080"/>
          </a:xfrm>
        </p:spPr>
        <p:txBody>
          <a:bodyPr anchor="ctr">
            <a:normAutofit/>
          </a:bodyPr>
          <a:lstStyle>
            <a:lvl1pPr marL="0" indent="0">
              <a:buNone/>
              <a:defRPr sz="16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19A083F-AD60-4437-B32A-44035D78AF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41470" y="2866031"/>
            <a:ext cx="5183188" cy="32276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9DBF86F-3266-4551-B680-06F401FFE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55B38FE-80F9-4582-B2E1-B067C288D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47BEF32-F637-47A1-9ED3-AFC4F79F3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0C508D4-7C99-4B8D-BCDE-F0001BD345D9}"/>
              </a:ext>
            </a:extLst>
          </p:cNvPr>
          <p:cNvCxnSpPr>
            <a:cxnSpLocks/>
          </p:cNvCxnSpPr>
          <p:nvPr/>
        </p:nvCxnSpPr>
        <p:spPr>
          <a:xfrm flipV="1">
            <a:off x="6101405" y="1883336"/>
            <a:ext cx="0" cy="43996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49BF61B-7951-48F4-982B-9401A483FFBF}"/>
              </a:ext>
            </a:extLst>
          </p:cNvPr>
          <p:cNvCxnSpPr>
            <a:cxnSpLocks/>
          </p:cNvCxnSpPr>
          <p:nvPr/>
        </p:nvCxnSpPr>
        <p:spPr>
          <a:xfrm flipH="1">
            <a:off x="577485" y="2738598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1173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BA94CB-6BE5-4B9E-B0A6-54F83B201A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500" y="717452"/>
            <a:ext cx="11049000" cy="1161836"/>
          </a:xfrm>
        </p:spPr>
        <p:txBody>
          <a:bodyPr anchor="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E8643C-1A5D-4F23-B0D7-5B46F5E456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1A3394-78CC-43B0-9762-5E826F8BB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347F0A-1980-4E13-AB22-AE3B8AA44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E9D858B-8A9C-4235-B151-81C99A3D20D2}"/>
              </a:ext>
            </a:extLst>
          </p:cNvPr>
          <p:cNvCxnSpPr>
            <a:cxnSpLocks/>
          </p:cNvCxnSpPr>
          <p:nvPr/>
        </p:nvCxnSpPr>
        <p:spPr>
          <a:xfrm flipH="1">
            <a:off x="577485" y="571500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6C7798B-3ECB-4076-8955-A82116BB0D25}"/>
              </a:ext>
            </a:extLst>
          </p:cNvPr>
          <p:cNvCxnSpPr>
            <a:cxnSpLocks/>
          </p:cNvCxnSpPr>
          <p:nvPr/>
        </p:nvCxnSpPr>
        <p:spPr>
          <a:xfrm flipH="1">
            <a:off x="577485" y="6283518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209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C61D85-3E72-406F-AB26-B4ED94918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99C831E-4321-467E-9090-C89C48CF2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8A9556-B3D8-4403-835F-11AE2D409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394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0AA48-D521-423D-B185-6490EF57B9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201" y="810344"/>
            <a:ext cx="3478084" cy="1408062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64E6DD-DDD2-4ED6-B8A9-A8B6D76565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19809" y="931232"/>
            <a:ext cx="6700679" cy="507936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F08F5E-AD33-4ACF-84C9-78B0FF6BE3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71500" y="2578608"/>
            <a:ext cx="3478783" cy="341724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D7604E-7DD4-4497-B325-74F899E8A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02BEED-A8F6-4256-9539-4434694AA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EA1AA6-EE0B-48FD-A7DE-6CEE6A8C7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3F35B32-9A23-4805-94A6-96826D202139}"/>
              </a:ext>
            </a:extLst>
          </p:cNvPr>
          <p:cNvCxnSpPr>
            <a:cxnSpLocks/>
          </p:cNvCxnSpPr>
          <p:nvPr/>
        </p:nvCxnSpPr>
        <p:spPr>
          <a:xfrm flipH="1">
            <a:off x="571500" y="571500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62BA7DA-3944-40D4-91CD-40CA24DBB79B}"/>
              </a:ext>
            </a:extLst>
          </p:cNvPr>
          <p:cNvCxnSpPr>
            <a:cxnSpLocks/>
          </p:cNvCxnSpPr>
          <p:nvPr/>
        </p:nvCxnSpPr>
        <p:spPr>
          <a:xfrm flipV="1">
            <a:off x="4419601" y="571500"/>
            <a:ext cx="0" cy="5715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BEA0B78-39E7-4039-B8BE-4F425688C6DF}"/>
              </a:ext>
            </a:extLst>
          </p:cNvPr>
          <p:cNvCxnSpPr>
            <a:cxnSpLocks/>
          </p:cNvCxnSpPr>
          <p:nvPr/>
        </p:nvCxnSpPr>
        <p:spPr>
          <a:xfrm flipH="1">
            <a:off x="571501" y="2406845"/>
            <a:ext cx="38481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D68B99C-0744-42EE-9713-AB0CEC3F5D85}"/>
              </a:ext>
            </a:extLst>
          </p:cNvPr>
          <p:cNvCxnSpPr>
            <a:cxnSpLocks/>
          </p:cNvCxnSpPr>
          <p:nvPr/>
        </p:nvCxnSpPr>
        <p:spPr>
          <a:xfrm flipH="1">
            <a:off x="577485" y="6283518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8875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12732-5D39-4B30-A499-D51BABC882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499" y="802204"/>
            <a:ext cx="3478787" cy="1408062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3AF5AEC-77BC-4A52-8A56-C6479CA6A2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723467" y="847384"/>
            <a:ext cx="6907844" cy="521681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0A9240-8762-4C7D-AF22-A844CB2EC8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71498" y="2574906"/>
            <a:ext cx="3478787" cy="343571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995685-E45D-4E74-8B78-D3B8E85C4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1FCBA3-0FF5-47C2-901A-645F6185D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030381-5320-46AD-A0B9-7C04B3E5A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357A432-D933-402A-8657-216EE20450EE}"/>
              </a:ext>
            </a:extLst>
          </p:cNvPr>
          <p:cNvCxnSpPr>
            <a:cxnSpLocks/>
          </p:cNvCxnSpPr>
          <p:nvPr/>
        </p:nvCxnSpPr>
        <p:spPr>
          <a:xfrm flipH="1">
            <a:off x="571500" y="571500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1B1E0F3-D71B-436F-A10B-B6EA7125F684}"/>
              </a:ext>
            </a:extLst>
          </p:cNvPr>
          <p:cNvCxnSpPr>
            <a:cxnSpLocks/>
          </p:cNvCxnSpPr>
          <p:nvPr/>
        </p:nvCxnSpPr>
        <p:spPr>
          <a:xfrm flipV="1">
            <a:off x="4419601" y="571500"/>
            <a:ext cx="0" cy="5715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DEE64F5-2B48-4A2E-BA5E-1D37F1A7C9A3}"/>
              </a:ext>
            </a:extLst>
          </p:cNvPr>
          <p:cNvCxnSpPr>
            <a:cxnSpLocks/>
          </p:cNvCxnSpPr>
          <p:nvPr/>
        </p:nvCxnSpPr>
        <p:spPr>
          <a:xfrm flipH="1">
            <a:off x="571501" y="2406845"/>
            <a:ext cx="38481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99BF9AA-A2C8-4233-B597-EB11C6D6A0E0}"/>
              </a:ext>
            </a:extLst>
          </p:cNvPr>
          <p:cNvCxnSpPr>
            <a:cxnSpLocks/>
          </p:cNvCxnSpPr>
          <p:nvPr/>
        </p:nvCxnSpPr>
        <p:spPr>
          <a:xfrm flipH="1">
            <a:off x="577485" y="6283518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8424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9E1467D-9ED1-4211-A71E-41C91C755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500" y="689289"/>
            <a:ext cx="11049000" cy="10841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F8A6A1-C9C7-4FDF-B4DA-1E86B6A355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1499" y="2075688"/>
            <a:ext cx="11059811" cy="38180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CC44A-C635-4CD0-90E9-D9503AF4CC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036732" y="6397103"/>
            <a:ext cx="30919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cap="all" spc="200" baseline="0">
                <a:solidFill>
                  <a:schemeClr val="tx1"/>
                </a:solidFill>
              </a:defRPr>
            </a:lvl1pPr>
          </a:lstStyle>
          <a:p>
            <a:fld id="{1C8322F6-1C60-46CF-968C-BC20E470F443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ABF682-1A47-492C-81E3-9DB0A50ECB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75782" y="639710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spc="20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CC814B-9105-44ED-98A9-D326B2E260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24553" y="6397103"/>
            <a:ext cx="7007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5EEB83C2-341F-4C28-A243-1C56DDDA54D3}" type="slidenum">
              <a:rPr lang="en-US" smtClean="0"/>
              <a:t>‹#›</a:t>
            </a:fld>
            <a:endParaRPr lang="en-US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6814345-41DE-42C5-8657-66C1417DF81A}"/>
              </a:ext>
            </a:extLst>
          </p:cNvPr>
          <p:cNvCxnSpPr>
            <a:cxnSpLocks/>
          </p:cNvCxnSpPr>
          <p:nvPr/>
        </p:nvCxnSpPr>
        <p:spPr>
          <a:xfrm flipH="1">
            <a:off x="566094" y="6286347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E68E419-3727-4F5E-8840-AF149B33B0B7}"/>
              </a:ext>
            </a:extLst>
          </p:cNvPr>
          <p:cNvCxnSpPr>
            <a:cxnSpLocks/>
          </p:cNvCxnSpPr>
          <p:nvPr/>
        </p:nvCxnSpPr>
        <p:spPr>
          <a:xfrm flipH="1">
            <a:off x="577485" y="1883336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519B6EC-D7AE-452F-8D0C-D11BD3377F3E}"/>
              </a:ext>
            </a:extLst>
          </p:cNvPr>
          <p:cNvCxnSpPr>
            <a:cxnSpLocks/>
          </p:cNvCxnSpPr>
          <p:nvPr/>
        </p:nvCxnSpPr>
        <p:spPr>
          <a:xfrm flipH="1">
            <a:off x="577485" y="571500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1330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88" r:id="rId4"/>
    <p:sldLayoutId id="2147483689" r:id="rId5"/>
    <p:sldLayoutId id="2147483694" r:id="rId6"/>
    <p:sldLayoutId id="2147483690" r:id="rId7"/>
    <p:sldLayoutId id="2147483691" r:id="rId8"/>
    <p:sldLayoutId id="2147483692" r:id="rId9"/>
    <p:sldLayoutId id="2147483693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spc="-100" baseline="0">
          <a:solidFill>
            <a:schemeClr val="tx1"/>
          </a:solidFill>
          <a:latin typeface="Batang" panose="02030600000101010101" pitchFamily="18" charset="-127"/>
          <a:ea typeface="Batang" panose="02030600000101010101" pitchFamily="18" charset="-127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8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20000"/>
        </a:lnSpc>
        <a:spcBef>
          <a:spcPts val="500"/>
        </a:spcBef>
        <a:buSzPct val="80000"/>
        <a:buFont typeface="Avenir Next LT Pro Light" panose="020B03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12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defTabSz="914400" rtl="0" eaLnBrk="1" latinLnBrk="0" hangingPunct="1">
        <a:lnSpc>
          <a:spcPct val="120000"/>
        </a:lnSpc>
        <a:spcBef>
          <a:spcPts val="500"/>
        </a:spcBef>
        <a:buSzPct val="80000"/>
        <a:buFont typeface="Avenir Next LT Pro Light" panose="020B03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228600" algn="l" defTabSz="914400" rtl="0" eaLnBrk="1" latinLnBrk="0" hangingPunct="1">
        <a:lnSpc>
          <a:spcPct val="12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0220DBA-8988-4873-8FCD-3FFAC3CF13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C73F01C-BA6F-535E-186D-D03EF4B14EC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60000"/>
          </a:blip>
          <a:srcRect t="20347" r="-1" b="34551"/>
          <a:stretch/>
        </p:blipFill>
        <p:spPr>
          <a:xfrm>
            <a:off x="3048" y="10"/>
            <a:ext cx="12188952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355B150-26CE-7BD9-D7D4-575EB61F96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1209" y="822960"/>
            <a:ext cx="7213092" cy="5015169"/>
          </a:xfrm>
        </p:spPr>
        <p:txBody>
          <a:bodyPr>
            <a:normAutofit/>
          </a:bodyPr>
          <a:lstStyle/>
          <a:p>
            <a:r>
              <a:rPr lang="en-US" sz="6000">
                <a:solidFill>
                  <a:srgbClr val="FFFFFF"/>
                </a:solidFill>
              </a:rPr>
              <a:t>CORPORATE TRANSPARENCY ACT OF 2021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DDC9A9-C884-109B-7EAC-95970B8F7B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261493" y="3041761"/>
            <a:ext cx="2429605" cy="2856204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What is it and why is it important to small business owners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A8CB1B5-064D-4590-A7F2-70C604854D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60238" y="571500"/>
            <a:ext cx="11060262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23F81E2-AE9A-4D71-87B5-D24817F306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877300" y="571500"/>
            <a:ext cx="0" cy="571500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5C0F619-4F98-49B2-B92F-39B242F38F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65869" y="6287848"/>
            <a:ext cx="11060263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82008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889F449-A8C1-4223-8D3F-453A7C9303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A20820A-D1BE-AB29-ABD2-20073F3FFE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9" y="786384"/>
            <a:ext cx="3390158" cy="5105761"/>
          </a:xfrm>
        </p:spPr>
        <p:txBody>
          <a:bodyPr anchor="t">
            <a:normAutofit/>
          </a:bodyPr>
          <a:lstStyle/>
          <a:p>
            <a:r>
              <a:rPr lang="en-US" dirty="0"/>
              <a:t>Who has access to this information once filed?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8F3C27F-5DD1-4734-BC17-6CA4460264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71501" y="6286500"/>
            <a:ext cx="1104899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F090CEE-42FF-4CEE-ABF8-11F35C2908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419600" y="571500"/>
            <a:ext cx="0" cy="5715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B483DE6-F425-4CA0-9983-0778A131FA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71501" y="571500"/>
            <a:ext cx="1104899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C192EF-1556-51BB-9351-5BC2F9AC96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7835" y="920376"/>
            <a:ext cx="6692666" cy="4971770"/>
          </a:xfrm>
        </p:spPr>
        <p:txBody>
          <a:bodyPr>
            <a:normAutofit/>
          </a:bodyPr>
          <a:lstStyle/>
          <a:p>
            <a:r>
              <a:rPr lang="en-US" sz="1800"/>
              <a:t>NOT accessible to the General Public</a:t>
            </a:r>
          </a:p>
          <a:p>
            <a:pPr lvl="1"/>
            <a:r>
              <a:rPr lang="en-US" dirty="0"/>
              <a:t>Federal agencies</a:t>
            </a:r>
          </a:p>
          <a:p>
            <a:pPr lvl="1"/>
            <a:r>
              <a:rPr lang="en-US" dirty="0"/>
              <a:t>Department of the Treasury (IRS) in connection to official duties including TAX administration</a:t>
            </a:r>
          </a:p>
          <a:p>
            <a:pPr lvl="1"/>
            <a:r>
              <a:rPr lang="en-US" dirty="0"/>
              <a:t>State and Local Law enforcement in connection with criminal or civil investigations</a:t>
            </a:r>
          </a:p>
          <a:p>
            <a:pPr lvl="2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2712017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11F54D-FE09-AE47-C822-74760D976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I file?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F3749C-E377-9975-778A-59A10D3333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Beneficial Ownership Secure System will not be available until Jan 1, 2024	</a:t>
            </a:r>
          </a:p>
        </p:txBody>
      </p:sp>
    </p:spTree>
    <p:extLst>
      <p:ext uri="{BB962C8B-B14F-4D97-AF65-F5344CB8AC3E}">
        <p14:creationId xmlns:p14="http://schemas.microsoft.com/office/powerpoint/2010/main" val="6015586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8">
            <a:extLst>
              <a:ext uri="{FF2B5EF4-FFF2-40B4-BE49-F238E27FC236}">
                <a16:creationId xmlns:a16="http://schemas.microsoft.com/office/drawing/2014/main" id="{7B4314D2-D2A1-4CD8-AC61-D3A8624096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0733DF-D451-10F0-64FA-82263D4328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7" y="789567"/>
            <a:ext cx="11110405" cy="1054864"/>
          </a:xfrm>
        </p:spPr>
        <p:txBody>
          <a:bodyPr anchor="t">
            <a:normAutofit/>
          </a:bodyPr>
          <a:lstStyle/>
          <a:p>
            <a:r>
              <a:rPr lang="en-US" dirty="0"/>
              <a:t>WHY File? What happens if I don’t?</a:t>
            </a:r>
          </a:p>
        </p:txBody>
      </p:sp>
      <p:cxnSp>
        <p:nvCxnSpPr>
          <p:cNvPr id="18" name="Straight Connector 10">
            <a:extLst>
              <a:ext uri="{FF2B5EF4-FFF2-40B4-BE49-F238E27FC236}">
                <a16:creationId xmlns:a16="http://schemas.microsoft.com/office/drawing/2014/main" id="{989C9033-50A6-4C0D-A434-1DA417B55C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71500" y="567751"/>
            <a:ext cx="1105479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2">
            <a:extLst>
              <a:ext uri="{FF2B5EF4-FFF2-40B4-BE49-F238E27FC236}">
                <a16:creationId xmlns:a16="http://schemas.microsoft.com/office/drawing/2014/main" id="{6E77119D-632B-44FE-918A-65D2788D00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71500" y="6286500"/>
            <a:ext cx="1105479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Content Placeholder 2">
            <a:extLst>
              <a:ext uri="{FF2B5EF4-FFF2-40B4-BE49-F238E27FC236}">
                <a16:creationId xmlns:a16="http://schemas.microsoft.com/office/drawing/2014/main" id="{6B5D900F-5182-39F0-84FD-D70FD614C5C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7258351"/>
              </p:ext>
            </p:extLst>
          </p:nvPr>
        </p:nvGraphicFramePr>
        <p:xfrm>
          <a:off x="571500" y="1936417"/>
          <a:ext cx="11060113" cy="39342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957815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F0B1846-6CE5-47AE-B0D0-7202A39CEF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CCDB757-4684-817C-66D7-3752F79D6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8" y="822960"/>
            <a:ext cx="2483246" cy="5296270"/>
          </a:xfrm>
        </p:spPr>
        <p:txBody>
          <a:bodyPr anchor="t">
            <a:normAutofit/>
          </a:bodyPr>
          <a:lstStyle/>
          <a:p>
            <a:r>
              <a:rPr lang="en-US" dirty="0"/>
              <a:t>What is the CTA and whom does it affect?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B706659-8817-44F5-87F5-B7804F1CBE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71501" y="6286500"/>
            <a:ext cx="1104899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E7E0E66-59D6-4A3A-B1A2-84B9078432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314700" y="571500"/>
            <a:ext cx="0" cy="5715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64F6F91-27E3-4BF5-9BD7-E5923D27CC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71501" y="571500"/>
            <a:ext cx="1104899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D1075F2-DB68-01D7-9B33-443D7264D53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5083574"/>
              </p:ext>
            </p:extLst>
          </p:nvPr>
        </p:nvGraphicFramePr>
        <p:xfrm>
          <a:off x="3751189" y="1061686"/>
          <a:ext cx="7880423" cy="47622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36022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889F449-A8C1-4223-8D3F-453A7C9303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2E62B61-EEFC-ECBA-4CAF-084667EF85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8" y="818777"/>
            <a:ext cx="2632002" cy="5099442"/>
          </a:xfrm>
        </p:spPr>
        <p:txBody>
          <a:bodyPr anchor="t">
            <a:normAutofit/>
          </a:bodyPr>
          <a:lstStyle/>
          <a:p>
            <a:r>
              <a:rPr lang="en-US"/>
              <a:t>I’m an LLC, Now what?</a:t>
            </a:r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B483DE6-F425-4CA0-9983-0778A131FA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71501" y="571500"/>
            <a:ext cx="1104899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8F3C27F-5DD1-4734-BC17-6CA4460264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71501" y="6286500"/>
            <a:ext cx="1104899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1F67967-936C-4D11-B434-DEBD15F2B7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314700" y="571500"/>
            <a:ext cx="0" cy="5715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FE299629-FA55-2EF5-8B60-273CC15657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91570" y="939782"/>
            <a:ext cx="7724000" cy="5034810"/>
          </a:xfrm>
        </p:spPr>
        <p:txBody>
          <a:bodyPr anchor="t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1800"/>
              <a:t>Determine if you are a required “reporting company”. Exemptions for small businesses are: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/>
              <a:t>Tax-Exempt Entities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/>
              <a:t>Inactive entities from before Jan 1, 2020 as long as they are NOT engaged in business activities, not owned by a foreign person, NOT changed ownership in the last 12 months, or have NOT received or sent funds greater than $1,000 in the last 12 months AND do not hold ANY assets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/>
              <a:t>Must file a report with FinCEN or the Department of the Treasury’s Financial Crimes Enforcement Network if you are a Reporting Company. 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2728117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9F0B1846-6CE5-47AE-B0D0-7202A39CEF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4B05B-CC1B-296E-E71B-A15ABA54AF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8" y="908006"/>
            <a:ext cx="3503409" cy="5070171"/>
          </a:xfrm>
        </p:spPr>
        <p:txBody>
          <a:bodyPr anchor="b">
            <a:normAutofit/>
          </a:bodyPr>
          <a:lstStyle/>
          <a:p>
            <a:r>
              <a:rPr lang="en-US" dirty="0"/>
              <a:t>When Must I File By?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4B706659-8817-44F5-87F5-B7804F1CBE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71501" y="6286500"/>
            <a:ext cx="1104899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CE7E0E66-59D6-4A3A-B1A2-84B9078432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419600" y="571500"/>
            <a:ext cx="0" cy="5715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C64F6F91-27E3-4BF5-9BD7-E5923D27CC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71501" y="571500"/>
            <a:ext cx="1104899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Content Placeholder 2">
            <a:extLst>
              <a:ext uri="{FF2B5EF4-FFF2-40B4-BE49-F238E27FC236}">
                <a16:creationId xmlns:a16="http://schemas.microsoft.com/office/drawing/2014/main" id="{E363929C-CB5E-3870-3EA8-51D6A9347CD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6705735"/>
              </p:ext>
            </p:extLst>
          </p:nvPr>
        </p:nvGraphicFramePr>
        <p:xfrm>
          <a:off x="5038410" y="1061686"/>
          <a:ext cx="6593202" cy="47622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668535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889F449-A8C1-4223-8D3F-453A7C9303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FD15913-4FC2-D31C-386F-492A43F2EF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8" y="818777"/>
            <a:ext cx="2632002" cy="5099442"/>
          </a:xfrm>
        </p:spPr>
        <p:txBody>
          <a:bodyPr anchor="t">
            <a:normAutofit/>
          </a:bodyPr>
          <a:lstStyle/>
          <a:p>
            <a:r>
              <a:rPr lang="en-US" dirty="0"/>
              <a:t>What’s in this Report?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B483DE6-F425-4CA0-9983-0778A131FA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71501" y="571500"/>
            <a:ext cx="1104899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8F3C27F-5DD1-4734-BC17-6CA4460264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71501" y="6286500"/>
            <a:ext cx="1104899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1F67967-936C-4D11-B434-DEBD15F2B7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314700" y="571500"/>
            <a:ext cx="0" cy="5715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222384-20FF-CCB3-32D2-F0D047B062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91570" y="939782"/>
            <a:ext cx="7724000" cy="5034810"/>
          </a:xfrm>
        </p:spPr>
        <p:txBody>
          <a:bodyPr anchor="t">
            <a:normAutofit/>
          </a:bodyPr>
          <a:lstStyle/>
          <a:p>
            <a:r>
              <a:rPr lang="en-US" sz="1800"/>
              <a:t>Reporting Company: </a:t>
            </a:r>
          </a:p>
          <a:p>
            <a:pPr lvl="1"/>
            <a:r>
              <a:rPr lang="en-US" dirty="0"/>
              <a:t>Full Legal Name</a:t>
            </a:r>
          </a:p>
          <a:p>
            <a:pPr lvl="1"/>
            <a:r>
              <a:rPr lang="en-US" dirty="0"/>
              <a:t>Any “Trade” or DBA Names</a:t>
            </a:r>
          </a:p>
          <a:p>
            <a:pPr lvl="1"/>
            <a:r>
              <a:rPr lang="en-US" dirty="0"/>
              <a:t>Current Address</a:t>
            </a:r>
          </a:p>
          <a:p>
            <a:pPr lvl="1"/>
            <a:r>
              <a:rPr lang="en-US" dirty="0"/>
              <a:t>Jurisdiction of Formation (State you first register in)</a:t>
            </a:r>
          </a:p>
          <a:p>
            <a:pPr lvl="1"/>
            <a:r>
              <a:rPr lang="en-US" dirty="0"/>
              <a:t>Federal EIN</a:t>
            </a:r>
          </a:p>
          <a:p>
            <a:pPr marL="228600" lvl="1" indent="0">
              <a:buNone/>
            </a:pPr>
            <a:endParaRPr lang="en-US" dirty="0"/>
          </a:p>
          <a:p>
            <a:pPr marL="2286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8526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889F449-A8C1-4223-8D3F-453A7C9303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E157577-BC4D-0D08-4D9A-B629287D3A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9" y="786384"/>
            <a:ext cx="3390158" cy="5105761"/>
          </a:xfrm>
        </p:spPr>
        <p:txBody>
          <a:bodyPr anchor="t">
            <a:normAutofit/>
          </a:bodyPr>
          <a:lstStyle/>
          <a:p>
            <a:r>
              <a:rPr lang="en-US" dirty="0"/>
              <a:t>What’s in this Report About Me?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8F3C27F-5DD1-4734-BC17-6CA4460264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71501" y="6286500"/>
            <a:ext cx="1104899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F090CEE-42FF-4CEE-ABF8-11F35C2908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419600" y="571500"/>
            <a:ext cx="0" cy="5715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B483DE6-F425-4CA0-9983-0778A131FA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71501" y="571500"/>
            <a:ext cx="1104899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4C39A0-C921-CDC4-AB30-0389730FBD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7835" y="920376"/>
            <a:ext cx="6692666" cy="4971770"/>
          </a:xfrm>
        </p:spPr>
        <p:txBody>
          <a:bodyPr>
            <a:normAutofit/>
          </a:bodyPr>
          <a:lstStyle/>
          <a:p>
            <a:r>
              <a:rPr lang="en-US" sz="1800" dirty="0"/>
              <a:t>Information on INDIVIDUAL Beneficial owners and Company Applicants:</a:t>
            </a:r>
          </a:p>
          <a:p>
            <a:pPr lvl="1"/>
            <a:r>
              <a:rPr lang="en-US" dirty="0"/>
              <a:t>Full legal name</a:t>
            </a:r>
          </a:p>
          <a:p>
            <a:pPr lvl="1"/>
            <a:r>
              <a:rPr lang="en-US" dirty="0"/>
              <a:t>Date of birth</a:t>
            </a:r>
          </a:p>
          <a:p>
            <a:pPr lvl="1"/>
            <a:r>
              <a:rPr lang="en-US" dirty="0"/>
              <a:t>Current address</a:t>
            </a:r>
          </a:p>
          <a:p>
            <a:pPr lvl="1"/>
            <a:r>
              <a:rPr lang="en-US" dirty="0"/>
              <a:t>Unique Identifying Number and issuing jurisdiction – US Passport, Drivers license, etc..</a:t>
            </a:r>
          </a:p>
          <a:p>
            <a:pPr lvl="1"/>
            <a:r>
              <a:rPr lang="en-US" dirty="0"/>
              <a:t>Image of the Identifying document</a:t>
            </a:r>
          </a:p>
        </p:txBody>
      </p:sp>
    </p:spTree>
    <p:extLst>
      <p:ext uri="{BB962C8B-B14F-4D97-AF65-F5344CB8AC3E}">
        <p14:creationId xmlns:p14="http://schemas.microsoft.com/office/powerpoint/2010/main" val="9243291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D28D120-1389-4B3F-BECB-0949DCCAC7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6782" y="0"/>
            <a:ext cx="1219878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D614FC0-252F-78B8-C6D1-0B49970275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9" y="786384"/>
            <a:ext cx="3623244" cy="2665614"/>
          </a:xfrm>
        </p:spPr>
        <p:txBody>
          <a:bodyPr anchor="t">
            <a:normAutofit/>
          </a:bodyPr>
          <a:lstStyle/>
          <a:p>
            <a:r>
              <a:rPr lang="en-US" dirty="0"/>
              <a:t>What’s a “Beneficial Owner”?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927055D-9ECF-487E-91DD-FFA84AB92D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71333" y="571500"/>
            <a:ext cx="1105479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Graphic 6" descr="Commitments">
            <a:extLst>
              <a:ext uri="{FF2B5EF4-FFF2-40B4-BE49-F238E27FC236}">
                <a16:creationId xmlns:a16="http://schemas.microsoft.com/office/drawing/2014/main" id="{E6D7EE6D-77A8-F655-EBEB-0B7ABC5363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19352" y="3958680"/>
            <a:ext cx="2074476" cy="2074476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E87B12-84BF-5D9B-A49C-110917EC7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31765" y="989350"/>
            <a:ext cx="6699544" cy="5021609"/>
          </a:xfrm>
        </p:spPr>
        <p:txBody>
          <a:bodyPr anchor="t">
            <a:normAutofit/>
          </a:bodyPr>
          <a:lstStyle/>
          <a:p>
            <a:r>
              <a:rPr lang="en-US" sz="1800" dirty="0"/>
              <a:t>Any INDIVIDUAL who either directly or indirectly has or exercises “substantial control” over a company. This is at least 25% or more of the company’s ownership interests </a:t>
            </a:r>
          </a:p>
          <a:p>
            <a:pPr lvl="1"/>
            <a:r>
              <a:rPr lang="en-US" dirty="0"/>
              <a:t>Serves as a senior officer </a:t>
            </a:r>
          </a:p>
          <a:p>
            <a:pPr lvl="1"/>
            <a:r>
              <a:rPr lang="en-US" dirty="0"/>
              <a:t>Has direct authority over the appointment or removal of any senior officer or board member</a:t>
            </a:r>
          </a:p>
          <a:p>
            <a:pPr lvl="1"/>
            <a:r>
              <a:rPr lang="en-US" dirty="0"/>
              <a:t>Directs, determines, or has substantial influence over important decisions made by the company</a:t>
            </a:r>
          </a:p>
          <a:p>
            <a:pPr marL="228600" lvl="1" indent="0">
              <a:buNone/>
            </a:pPr>
            <a:endParaRPr lang="en-US" dirty="0"/>
          </a:p>
          <a:p>
            <a:pPr marL="228600" lvl="1" indent="0">
              <a:buNone/>
            </a:pPr>
            <a:r>
              <a:rPr lang="en-US" dirty="0"/>
              <a:t>Could be a joint owner, OR the SPOUSE of the Managing Member, but is NOT a minor child. </a:t>
            </a:r>
          </a:p>
          <a:p>
            <a:endParaRPr lang="en-US" sz="1800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0DC1883-8AF7-483D-9074-3C6D8AF575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71500" y="6286500"/>
            <a:ext cx="1105479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1CF89D75-E5AC-4C45-9D87-228849A4C7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422916" y="571500"/>
            <a:ext cx="0" cy="5715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20411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D28D120-1389-4B3F-BECB-0949DCCAC7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6782" y="0"/>
            <a:ext cx="1219878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585B5A5-7E7D-9BAA-9424-F04D16C8B2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9" y="786384"/>
            <a:ext cx="3623244" cy="2665614"/>
          </a:xfrm>
        </p:spPr>
        <p:txBody>
          <a:bodyPr anchor="t">
            <a:normAutofit/>
          </a:bodyPr>
          <a:lstStyle/>
          <a:p>
            <a:r>
              <a:rPr lang="en-US" dirty="0"/>
              <a:t>Who’s a Company Applicant?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927055D-9ECF-487E-91DD-FFA84AB92D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71333" y="571500"/>
            <a:ext cx="1105479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Graphic 6" descr="Onboarding">
            <a:extLst>
              <a:ext uri="{FF2B5EF4-FFF2-40B4-BE49-F238E27FC236}">
                <a16:creationId xmlns:a16="http://schemas.microsoft.com/office/drawing/2014/main" id="{8CD1ED99-8FA8-6A74-CC3E-F95D9187E9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19352" y="3958680"/>
            <a:ext cx="2074476" cy="2074476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97F7EC-A225-17E2-36D2-57BEE7C0F9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31765" y="989350"/>
            <a:ext cx="6699544" cy="5021609"/>
          </a:xfrm>
        </p:spPr>
        <p:txBody>
          <a:bodyPr anchor="t">
            <a:normAutofit/>
          </a:bodyPr>
          <a:lstStyle/>
          <a:p>
            <a:r>
              <a:rPr lang="en-US" sz="1800"/>
              <a:t>Person who directly files the document that creates the reporting company</a:t>
            </a:r>
          </a:p>
          <a:p>
            <a:pPr lvl="1"/>
            <a:r>
              <a:rPr lang="en-US" dirty="0"/>
              <a:t>Could be the Beneficial Owner</a:t>
            </a:r>
          </a:p>
          <a:p>
            <a:pPr lvl="1"/>
            <a:r>
              <a:rPr lang="en-US" dirty="0"/>
              <a:t>Could be a third party such as a lawyer, paralegal, or LEGALZOOM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0DC1883-8AF7-483D-9074-3C6D8AF575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71500" y="6286500"/>
            <a:ext cx="1105479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1CF89D75-E5AC-4C45-9D87-228849A4C7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422916" y="571500"/>
            <a:ext cx="0" cy="5715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53328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5889F449-A8C1-4223-8D3F-453A7C9303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08393F-F4D4-C8D7-7ACD-D2689819E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63902" y="877584"/>
            <a:ext cx="3556597" cy="5191824"/>
          </a:xfrm>
        </p:spPr>
        <p:txBody>
          <a:bodyPr anchor="b">
            <a:normAutofit/>
          </a:bodyPr>
          <a:lstStyle/>
          <a:p>
            <a:pPr algn="r"/>
            <a:r>
              <a:rPr lang="en-US" dirty="0"/>
              <a:t>Do I have to update this report?</a:t>
            </a:r>
            <a:endParaRPr lang="en-US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8F3C27F-5DD1-4734-BC17-6CA4460264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71501" y="6286500"/>
            <a:ext cx="1104899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3F090CEE-42FF-4CEE-ABF8-11F35C2908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729186" y="571500"/>
            <a:ext cx="0" cy="5715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9B483DE6-F425-4CA0-9983-0778A131FA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71501" y="571500"/>
            <a:ext cx="1104899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7469B5-B89B-82C8-7601-103E28E586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500" y="1026826"/>
            <a:ext cx="6565591" cy="4880310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/>
              <a:t>Yep!! You must change within 30 CALANDER DAYS of any of the following info has changed: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Change in ownership </a:t>
            </a:r>
            <a:endParaRPr lang="en-US"/>
          </a:p>
          <a:p>
            <a:pPr lvl="1">
              <a:lnSpc>
                <a:spcPct val="110000"/>
              </a:lnSpc>
            </a:pPr>
            <a:r>
              <a:rPr lang="en-US" dirty="0"/>
              <a:t>A Reporting company becomes exempt – turns into a 501c(3)</a:t>
            </a:r>
            <a:endParaRPr lang="en-US"/>
          </a:p>
          <a:p>
            <a:pPr lvl="1">
              <a:lnSpc>
                <a:spcPct val="110000"/>
              </a:lnSpc>
            </a:pPr>
            <a:r>
              <a:rPr lang="en-US" dirty="0"/>
              <a:t>Transfers of ownership due to the death of an owner</a:t>
            </a:r>
            <a:endParaRPr lang="en-US"/>
          </a:p>
          <a:p>
            <a:pPr lvl="1">
              <a:lnSpc>
                <a:spcPct val="110000"/>
              </a:lnSpc>
            </a:pPr>
            <a:r>
              <a:rPr lang="en-US" dirty="0"/>
              <a:t>Transfer of ownership interest when a minor reaches the age of majority (18)</a:t>
            </a:r>
            <a:endParaRPr lang="en-US"/>
          </a:p>
          <a:p>
            <a:pPr lvl="1">
              <a:lnSpc>
                <a:spcPct val="110000"/>
              </a:lnSpc>
            </a:pPr>
            <a:r>
              <a:rPr lang="en-US" dirty="0"/>
              <a:t>Any changes to your identifying document submitted before including name change, address, or the ID number changes</a:t>
            </a:r>
            <a:endParaRPr lang="en-US"/>
          </a:p>
          <a:p>
            <a:pPr lvl="1">
              <a:lnSpc>
                <a:spcPct val="110000"/>
              </a:lnSpc>
            </a:pPr>
            <a:r>
              <a:rPr lang="en-US" dirty="0"/>
              <a:t>If you become aware of any mistakes on the initial report, you must file a correction within 30 days of finding the mistake.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1858"/>
      </p:ext>
    </p:extLst>
  </p:cSld>
  <p:clrMapOvr>
    <a:masterClrMapping/>
  </p:clrMapOvr>
</p:sld>
</file>

<file path=ppt/theme/theme1.xml><?xml version="1.0" encoding="utf-8"?>
<a:theme xmlns:a="http://schemas.openxmlformats.org/drawingml/2006/main" name="AlignmentVTI">
  <a:themeElements>
    <a:clrScheme name="AnalogousFromDarkSeedLeftStep">
      <a:dk1>
        <a:srgbClr val="000000"/>
      </a:dk1>
      <a:lt1>
        <a:srgbClr val="FFFFFF"/>
      </a:lt1>
      <a:dk2>
        <a:srgbClr val="212C3B"/>
      </a:dk2>
      <a:lt2>
        <a:srgbClr val="E3E8E2"/>
      </a:lt2>
      <a:accent1>
        <a:srgbClr val="B94DC3"/>
      </a:accent1>
      <a:accent2>
        <a:srgbClr val="753BB1"/>
      </a:accent2>
      <a:accent3>
        <a:srgbClr val="564DC3"/>
      </a:accent3>
      <a:accent4>
        <a:srgbClr val="3B63B1"/>
      </a:accent4>
      <a:accent5>
        <a:srgbClr val="4DA6C3"/>
      </a:accent5>
      <a:accent6>
        <a:srgbClr val="3BB19D"/>
      </a:accent6>
      <a:hlink>
        <a:srgbClr val="3E89BD"/>
      </a:hlink>
      <a:folHlink>
        <a:srgbClr val="7F7F7F"/>
      </a:folHlink>
    </a:clrScheme>
    <a:fontScheme name="Custom 1">
      <a:majorFont>
        <a:latin typeface="Batang"/>
        <a:ea typeface=""/>
        <a:cs typeface=""/>
      </a:majorFont>
      <a:minorFont>
        <a:latin typeface="Avenir Next LT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lignmentVTI" id="{606D7720-FAA0-4ADC-B967-3239DA8ECA1A}" vid="{10074623-6FCC-4A3C-AAA5-58644BD8FF1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655</Words>
  <Application>Microsoft Office PowerPoint</Application>
  <PresentationFormat>Widescreen</PresentationFormat>
  <Paragraphs>59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Batang</vt:lpstr>
      <vt:lpstr>Arial</vt:lpstr>
      <vt:lpstr>Avenir Next LT Pro Light</vt:lpstr>
      <vt:lpstr>Wingdings</vt:lpstr>
      <vt:lpstr>AlignmentVTI</vt:lpstr>
      <vt:lpstr>CORPORATE TRANSPARENCY ACT OF 2021</vt:lpstr>
      <vt:lpstr>What is the CTA and whom does it affect?</vt:lpstr>
      <vt:lpstr>I’m an LLC, Now what?</vt:lpstr>
      <vt:lpstr>When Must I File By?</vt:lpstr>
      <vt:lpstr>What’s in this Report?</vt:lpstr>
      <vt:lpstr>What’s in this Report About Me?</vt:lpstr>
      <vt:lpstr>What’s a “Beneficial Owner”?</vt:lpstr>
      <vt:lpstr>Who’s a Company Applicant?</vt:lpstr>
      <vt:lpstr>Do I have to update this report?</vt:lpstr>
      <vt:lpstr>Who has access to this information once filed?</vt:lpstr>
      <vt:lpstr>HOW do I file? </vt:lpstr>
      <vt:lpstr>WHY File? What happens if I don’t?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CORPORATE TRANSPARENCY ACT OF 2021</dc:title>
  <dc:creator>Christina Coyle</dc:creator>
  <cp:lastModifiedBy>Christina Coyle</cp:lastModifiedBy>
  <cp:revision>1</cp:revision>
  <dcterms:created xsi:type="dcterms:W3CDTF">2023-06-19T22:55:08Z</dcterms:created>
  <dcterms:modified xsi:type="dcterms:W3CDTF">2023-06-20T01:12:56Z</dcterms:modified>
</cp:coreProperties>
</file>